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856" r:id="rId5"/>
    <p:sldMasterId id="2147483844" r:id="rId6"/>
    <p:sldMasterId id="2147483832" r:id="rId7"/>
    <p:sldMasterId id="2147483868" r:id="rId8"/>
  </p:sldMasterIdLst>
  <p:notesMasterIdLst>
    <p:notesMasterId r:id="rId19"/>
  </p:notesMasterIdLst>
  <p:handoutMasterIdLst>
    <p:handoutMasterId r:id="rId20"/>
  </p:handoutMasterIdLst>
  <p:sldIdLst>
    <p:sldId id="256" r:id="rId9"/>
    <p:sldId id="290" r:id="rId10"/>
    <p:sldId id="311" r:id="rId11"/>
    <p:sldId id="292" r:id="rId12"/>
    <p:sldId id="310" r:id="rId13"/>
    <p:sldId id="309" r:id="rId14"/>
    <p:sldId id="298" r:id="rId15"/>
    <p:sldId id="299" r:id="rId16"/>
    <p:sldId id="300" r:id="rId17"/>
    <p:sldId id="288" r:id="rId18"/>
  </p:sldIdLst>
  <p:sldSz cx="9144000" cy="6858000" type="screen4x3"/>
  <p:notesSz cx="6797675" cy="987425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D17"/>
    <a:srgbClr val="003399"/>
    <a:srgbClr val="000000"/>
    <a:srgbClr val="C8E6F2"/>
    <a:srgbClr val="E2BE23"/>
    <a:srgbClr val="93D04F"/>
    <a:srgbClr val="AD4FF6"/>
    <a:srgbClr val="AD50F5"/>
    <a:srgbClr val="FFFE2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33"/>
    <p:restoredTop sz="94599"/>
  </p:normalViewPr>
  <p:slideViewPr>
    <p:cSldViewPr snapToGrid="0">
      <p:cViewPr varScale="1">
        <p:scale>
          <a:sx n="61" d="100"/>
          <a:sy n="61" d="100"/>
        </p:scale>
        <p:origin x="115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7624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713"/>
          </a:xfrm>
          <a:prstGeom prst="rect">
            <a:avLst/>
          </a:prstGeom>
        </p:spPr>
        <p:txBody>
          <a:bodyPr vert="horz" lIns="91146" tIns="45573" rIns="91146" bIns="45573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3713"/>
          </a:xfrm>
          <a:prstGeom prst="rect">
            <a:avLst/>
          </a:prstGeom>
        </p:spPr>
        <p:txBody>
          <a:bodyPr vert="horz" wrap="square" lIns="91146" tIns="45573" rIns="91146" bIns="4557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CD9996E-2829-48FB-9ECB-80F90C936308}" type="datetimeFigureOut">
              <a:rPr lang="fr-FR" altLang="fr-FR"/>
              <a:pPr>
                <a:defRPr/>
              </a:pPr>
              <a:t>13/09/2022</a:t>
            </a:fld>
            <a:endParaRPr lang="fr-FR" alt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378824"/>
            <a:ext cx="2945659" cy="493713"/>
          </a:xfrm>
          <a:prstGeom prst="rect">
            <a:avLst/>
          </a:prstGeom>
        </p:spPr>
        <p:txBody>
          <a:bodyPr vert="horz" lIns="91146" tIns="45573" rIns="91146" bIns="45573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4" y="9378824"/>
            <a:ext cx="2945659" cy="493713"/>
          </a:xfrm>
          <a:prstGeom prst="rect">
            <a:avLst/>
          </a:prstGeom>
        </p:spPr>
        <p:txBody>
          <a:bodyPr vert="horz" wrap="square" lIns="91146" tIns="45573" rIns="91146" bIns="4557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9CAB391-EC00-4C8B-9D7F-92A29684C8A8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589986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659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146" tIns="45573" rIns="91146" bIns="4557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4" y="0"/>
            <a:ext cx="2945659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146" tIns="45573" rIns="91146" bIns="4557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1863" y="741363"/>
            <a:ext cx="4933950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690269"/>
            <a:ext cx="5438140" cy="44434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146" tIns="45573" rIns="91146" bIns="455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/>
              <a:t>Cliquez pour modifier les styles du texte du masque</a:t>
            </a:r>
          </a:p>
          <a:p>
            <a:pPr lvl="1"/>
            <a:r>
              <a:rPr lang="fr-FR" altLang="fr-FR" noProof="0"/>
              <a:t>Deuxième niveau</a:t>
            </a:r>
          </a:p>
          <a:p>
            <a:pPr lvl="2"/>
            <a:r>
              <a:rPr lang="fr-FR" altLang="fr-FR" noProof="0"/>
              <a:t>Troisième niveau</a:t>
            </a:r>
          </a:p>
          <a:p>
            <a:pPr lvl="3"/>
            <a:r>
              <a:rPr lang="fr-FR" altLang="fr-FR" noProof="0"/>
              <a:t>Quatrième niveau</a:t>
            </a:r>
          </a:p>
          <a:p>
            <a:pPr lvl="4"/>
            <a:r>
              <a:rPr lang="fr-FR" altLang="fr-FR" noProof="0"/>
              <a:t>Cinquième niveau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8824"/>
            <a:ext cx="2945659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146" tIns="45573" rIns="91146" bIns="45573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4" y="9378824"/>
            <a:ext cx="2945659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146" tIns="45573" rIns="91146" bIns="4557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42C9EA3-4F78-43C0-90CD-2B999B5B87C1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762321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aseline="0">
                <a:solidFill>
                  <a:srgbClr val="003399"/>
                </a:solidFill>
                <a:latin typeface="Montserrat Hairline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rgbClr val="003399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873344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003399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2302E-BFCB-488D-9731-09A7B27D5ACA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76277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aseline="0">
                <a:solidFill>
                  <a:srgbClr val="003399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D568B-BE23-484B-83C5-6DF82D75B40E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68413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aseline="0">
                <a:solidFill>
                  <a:srgbClr val="00339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l-GR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D2910-0DA3-4F78-8A0A-3F708262B137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80339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aseline="0">
                <a:solidFill>
                  <a:srgbClr val="00339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Espace réservé de la dat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0D874-1D12-4266-AC61-25165E28243F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774097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BC2E5-3152-45B5-AE4E-CB4ACF05EC40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52853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7C9DF-D696-4B6E-A0AD-4DD47AE6FD83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436659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6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4133771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B649B0D-6117-4171-81F6-B91D3C689F99}" type="datetimeFigureOut">
              <a:rPr lang="fr-FR" smtClean="0"/>
              <a:t>13/09/2022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83378B8-D567-4659-9233-E4BC3ECA1DAD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9778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B649B0D-6117-4171-81F6-B91D3C689F99}" type="datetimeFigureOut">
              <a:rPr lang="fr-FR" smtClean="0"/>
              <a:t>13/09/2022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83378B8-D567-4659-9233-E4BC3ECA1DAD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83317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B649B0D-6117-4171-81F6-B91D3C689F99}" type="datetimeFigureOut">
              <a:rPr lang="fr-FR" smtClean="0"/>
              <a:t>13/09/2022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83378B8-D567-4659-9233-E4BC3ECA1DAD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1939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400" baseline="0">
                <a:solidFill>
                  <a:srgbClr val="003399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1703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230018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B649B0D-6117-4171-81F6-B91D3C689F99}" type="datetimeFigureOut">
              <a:rPr lang="fr-FR" smtClean="0"/>
              <a:t>13/09/2022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83378B8-D567-4659-9233-E4BC3ECA1DAD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67263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B649B0D-6117-4171-81F6-B91D3C689F99}" type="datetimeFigureOut">
              <a:rPr lang="fr-FR" smtClean="0"/>
              <a:t>13/09/2022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83378B8-D567-4659-9233-E4BC3ECA1DAD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4419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B649B0D-6117-4171-81F6-B91D3C689F99}" type="datetimeFigureOut">
              <a:rPr lang="fr-FR" smtClean="0"/>
              <a:t>13/09/2022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83378B8-D567-4659-9233-E4BC3ECA1DAD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4387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B649B0D-6117-4171-81F6-B91D3C689F99}" type="datetimeFigureOut">
              <a:rPr lang="fr-FR" smtClean="0"/>
              <a:t>13/09/2022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83378B8-D567-4659-9233-E4BC3ECA1DAD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78725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B649B0D-6117-4171-81F6-B91D3C689F99}" type="datetimeFigureOut">
              <a:rPr lang="fr-FR" smtClean="0"/>
              <a:t>13/09/2022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83378B8-D567-4659-9233-E4BC3ECA1DAD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56271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B649B0D-6117-4171-81F6-B91D3C689F99}" type="datetimeFigureOut">
              <a:rPr lang="fr-FR" smtClean="0"/>
              <a:t>13/09/2022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83378B8-D567-4659-9233-E4BC3ECA1DAD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21789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B649B0D-6117-4171-81F6-B91D3C689F99}" type="datetimeFigureOut">
              <a:rPr lang="fr-FR" smtClean="0"/>
              <a:t>13/09/2022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83378B8-D567-4659-9233-E4BC3ECA1DAD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1701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30D638C-79EA-4084-A3D5-9C3D280BC337}" type="datetimeFigureOut">
              <a:rPr lang="fr-FR" smtClean="0"/>
              <a:t>13/09/2022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0113BCD-8316-4EEB-B018-90CCE149D8E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55424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30D638C-79EA-4084-A3D5-9C3D280BC337}" type="datetimeFigureOut">
              <a:rPr lang="fr-FR" smtClean="0"/>
              <a:t>13/09/2022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0113BCD-8316-4EEB-B018-90CCE149D8E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39700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30D638C-79EA-4084-A3D5-9C3D280BC337}" type="datetimeFigureOut">
              <a:rPr lang="fr-FR" smtClean="0"/>
              <a:t>13/09/2022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0113BCD-8316-4EEB-B018-90CCE149D8E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5913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110332"/>
          </a:xfrm>
        </p:spPr>
        <p:txBody>
          <a:bodyPr anchor="t"/>
          <a:lstStyle>
            <a:lvl1pPr algn="l">
              <a:defRPr sz="3000" b="1" cap="all" baseline="0">
                <a:solidFill>
                  <a:srgbClr val="003399"/>
                </a:solidFill>
                <a:latin typeface="Verdan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361347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30D638C-79EA-4084-A3D5-9C3D280BC337}" type="datetimeFigureOut">
              <a:rPr lang="fr-FR" smtClean="0"/>
              <a:t>13/09/2022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0113BCD-8316-4EEB-B018-90CCE149D8E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13438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30D638C-79EA-4084-A3D5-9C3D280BC337}" type="datetimeFigureOut">
              <a:rPr lang="fr-FR" smtClean="0"/>
              <a:t>13/09/2022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0113BCD-8316-4EEB-B018-90CCE149D8E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11713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30D638C-79EA-4084-A3D5-9C3D280BC337}" type="datetimeFigureOut">
              <a:rPr lang="fr-FR" smtClean="0"/>
              <a:t>13/09/2022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0113BCD-8316-4EEB-B018-90CCE149D8E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03138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30D638C-79EA-4084-A3D5-9C3D280BC337}" type="datetimeFigureOut">
              <a:rPr lang="fr-FR" smtClean="0"/>
              <a:t>13/09/2022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0113BCD-8316-4EEB-B018-90CCE149D8E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49033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30D638C-79EA-4084-A3D5-9C3D280BC337}" type="datetimeFigureOut">
              <a:rPr lang="fr-FR" smtClean="0"/>
              <a:t>13/09/2022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0113BCD-8316-4EEB-B018-90CCE149D8E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81540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30D638C-79EA-4084-A3D5-9C3D280BC337}" type="datetimeFigureOut">
              <a:rPr lang="fr-FR" smtClean="0"/>
              <a:t>13/09/2022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0113BCD-8316-4EEB-B018-90CCE149D8E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35960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30D638C-79EA-4084-A3D5-9C3D280BC337}" type="datetimeFigureOut">
              <a:rPr lang="fr-FR" smtClean="0"/>
              <a:t>13/09/2022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0113BCD-8316-4EEB-B018-90CCE149D8E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09684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30D638C-79EA-4084-A3D5-9C3D280BC337}" type="datetimeFigureOut">
              <a:rPr lang="fr-FR" smtClean="0"/>
              <a:t>13/09/2022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0113BCD-8316-4EEB-B018-90CCE149D8E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85266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DDC3-22E4-4061-B710-7795B67F87AD}" type="datetimeFigureOut">
              <a:rPr lang="fr-FR" smtClean="0"/>
              <a:t>13/09/2022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C628D-BE53-4064-AADB-84C282EEDA28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30312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DDC3-22E4-4061-B710-7795B67F87AD}" type="datetimeFigureOut">
              <a:rPr lang="fr-FR" smtClean="0"/>
              <a:t>13/09/2022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C628D-BE53-4064-AADB-84C282EEDA28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121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>
                <a:solidFill>
                  <a:srgbClr val="003399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39890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39890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5746554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DDC3-22E4-4061-B710-7795B67F87AD}" type="datetimeFigureOut">
              <a:rPr lang="fr-FR" smtClean="0"/>
              <a:t>13/09/2022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C628D-BE53-4064-AADB-84C282EEDA28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17322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DDC3-22E4-4061-B710-7795B67F87AD}" type="datetimeFigureOut">
              <a:rPr lang="fr-FR" smtClean="0"/>
              <a:t>13/09/2022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C628D-BE53-4064-AADB-84C282EEDA28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67341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DDC3-22E4-4061-B710-7795B67F87AD}" type="datetimeFigureOut">
              <a:rPr lang="fr-FR" smtClean="0"/>
              <a:t>13/09/2022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C628D-BE53-4064-AADB-84C282EEDA28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5388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DDC3-22E4-4061-B710-7795B67F87AD}" type="datetimeFigureOut">
              <a:rPr lang="fr-FR" smtClean="0"/>
              <a:t>13/09/2022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C628D-BE53-4064-AADB-84C282EEDA28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35148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DDC3-22E4-4061-B710-7795B67F87AD}" type="datetimeFigureOut">
              <a:rPr lang="fr-FR" smtClean="0"/>
              <a:t>13/09/2022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C628D-BE53-4064-AADB-84C282EEDA28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80850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DDC3-22E4-4061-B710-7795B67F87AD}" type="datetimeFigureOut">
              <a:rPr lang="fr-FR" smtClean="0"/>
              <a:t>13/09/2022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C628D-BE53-4064-AADB-84C282EEDA28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10215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DDC3-22E4-4061-B710-7795B67F87AD}" type="datetimeFigureOut">
              <a:rPr lang="fr-FR" smtClean="0"/>
              <a:t>13/09/2022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C628D-BE53-4064-AADB-84C282EEDA28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29084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DDC3-22E4-4061-B710-7795B67F87AD}" type="datetimeFigureOut">
              <a:rPr lang="fr-FR" smtClean="0"/>
              <a:t>13/09/2022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C628D-BE53-4064-AADB-84C282EEDA28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37204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DDC3-22E4-4061-B710-7795B67F87AD}" type="datetimeFigureOut">
              <a:rPr lang="fr-FR" smtClean="0"/>
              <a:t>13/09/2022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C628D-BE53-4064-AADB-84C282EEDA28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19257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Vide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6540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003399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29645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64599" y="2288293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0548943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Titre de section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1"/>
          <p:cNvSpPr txBox="1">
            <a:spLocks noGrp="1"/>
          </p:cNvSpPr>
          <p:nvPr>
            <p:ph type="title"/>
          </p:nvPr>
        </p:nvSpPr>
        <p:spPr>
          <a:xfrm>
            <a:off x="722313" y="4406901"/>
            <a:ext cx="7772400" cy="1110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31349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Deux contenu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cap="none">
                <a:solidFill>
                  <a:srgbClr val="00339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2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4038600" cy="398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erdana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»"/>
              <a:defRPr sz="1800"/>
            </a:lvl9pPr>
          </a:lstStyle>
          <a:p>
            <a:endParaRPr/>
          </a:p>
        </p:txBody>
      </p:sp>
      <p:sp>
        <p:nvSpPr>
          <p:cNvPr id="98" name="Google Shape;98;p32"/>
          <p:cNvSpPr txBox="1">
            <a:spLocks noGrp="1"/>
          </p:cNvSpPr>
          <p:nvPr>
            <p:ph type="body" idx="2"/>
          </p:nvPr>
        </p:nvSpPr>
        <p:spPr>
          <a:xfrm>
            <a:off x="4648200" y="1600201"/>
            <a:ext cx="4038600" cy="398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erdana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»"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20327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Comparaison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339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3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  <a:defRPr sz="1600" b="1"/>
            </a:lvl9pPr>
          </a:lstStyle>
          <a:p>
            <a:endParaRPr/>
          </a:p>
        </p:txBody>
      </p:sp>
      <p:sp>
        <p:nvSpPr>
          <p:cNvPr id="102" name="Google Shape;102;p33"/>
          <p:cNvSpPr txBox="1">
            <a:spLocks noGrp="1"/>
          </p:cNvSpPr>
          <p:nvPr>
            <p:ph type="body" idx="2"/>
          </p:nvPr>
        </p:nvSpPr>
        <p:spPr>
          <a:xfrm>
            <a:off x="457200" y="2296457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Char char="»"/>
              <a:defRPr sz="1600"/>
            </a:lvl9pPr>
          </a:lstStyle>
          <a:p>
            <a:endParaRPr/>
          </a:p>
        </p:txBody>
      </p:sp>
      <p:sp>
        <p:nvSpPr>
          <p:cNvPr id="103" name="Google Shape;103;p33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  <a:defRPr sz="1600" b="1"/>
            </a:lvl9pPr>
          </a:lstStyle>
          <a:p>
            <a:endParaRPr/>
          </a:p>
        </p:txBody>
      </p:sp>
      <p:sp>
        <p:nvSpPr>
          <p:cNvPr id="104" name="Google Shape;104;p33"/>
          <p:cNvSpPr txBox="1">
            <a:spLocks noGrp="1"/>
          </p:cNvSpPr>
          <p:nvPr>
            <p:ph type="body" idx="4"/>
          </p:nvPr>
        </p:nvSpPr>
        <p:spPr>
          <a:xfrm>
            <a:off x="4664599" y="2288293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Char char="»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22445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re seul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339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67436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Contenu avec légende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rgbClr val="00339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5"/>
          <p:cNvSpPr txBox="1">
            <a:spLocks noGrp="1"/>
          </p:cNvSpPr>
          <p:nvPr>
            <p:ph type="body" idx="1"/>
          </p:nvPr>
        </p:nvSpPr>
        <p:spPr>
          <a:xfrm>
            <a:off x="3575050" y="273051"/>
            <a:ext cx="5111750" cy="5316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erdana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»"/>
              <a:defRPr sz="2000"/>
            </a:lvl9pPr>
          </a:lstStyle>
          <a:p>
            <a:endParaRPr/>
          </a:p>
        </p:txBody>
      </p:sp>
      <p:sp>
        <p:nvSpPr>
          <p:cNvPr id="110" name="Google Shape;110;p35"/>
          <p:cNvSpPr txBox="1">
            <a:spLocks noGrp="1"/>
          </p:cNvSpPr>
          <p:nvPr>
            <p:ph type="body" idx="2"/>
          </p:nvPr>
        </p:nvSpPr>
        <p:spPr>
          <a:xfrm>
            <a:off x="457200" y="1435101"/>
            <a:ext cx="3008313" cy="4260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None/>
              <a:defRPr sz="9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90922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>
  <p:cSld name="Image avec légende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rgbClr val="00339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  <a:defRPr sz="3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erdana"/>
              <a:buNone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5861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Titre et texte vertical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339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7"/>
          <p:cNvSpPr txBox="1">
            <a:spLocks noGrp="1"/>
          </p:cNvSpPr>
          <p:nvPr>
            <p:ph type="body" idx="1"/>
          </p:nvPr>
        </p:nvSpPr>
        <p:spPr>
          <a:xfrm rot="5400000">
            <a:off x="2541587" y="-484188"/>
            <a:ext cx="4060825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17" name="Google Shape;117;p3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Google Shape;118;p3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Google Shape;119;p3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58706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Titre vertical et texte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8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339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8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23" name="Google Shape;123;p3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Google Shape;124;p3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" name="Google Shape;125;p3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21606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able" type="tbl">
  <p:cSld name="Title and Table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339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3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" name="Google Shape;129;p3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" name="Google Shape;130;p3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36827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Content" type="txAndObj">
  <p:cSld name="Title, Text, and Conten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339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34" name="Google Shape;134;p4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35" name="Google Shape;135;p4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" name="Google Shape;136;p4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" name="Google Shape;137;p4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6356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003399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9771238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2 Content" type="txAndTwoObj">
  <p:cSld name="Title, Text, and 2 Conten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4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41" name="Google Shape;141;p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42" name="Google Shape;142;p41"/>
          <p:cNvSpPr txBox="1">
            <a:spLocks noGrp="1"/>
          </p:cNvSpPr>
          <p:nvPr>
            <p:ph type="body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43" name="Google Shape;143;p4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" name="Google Shape;144;p4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5" name="Google Shape;145;p4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69997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" type="objOnly">
  <p:cSld name="Contenu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2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8229600" cy="585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48" name="Google Shape;148;p4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9" name="Google Shape;149;p4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0" name="Google Shape;150;p4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725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670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baseline="0">
                <a:solidFill>
                  <a:srgbClr val="003399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31619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2607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717048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baseline="0">
                <a:solidFill>
                  <a:srgbClr val="003399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599293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6.jp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29"/>
            <a:ext cx="9144000" cy="6843742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99"/>
          </a:solidFill>
          <a:latin typeface="Verdana" panose="020B0604030504040204" pitchFamily="34" charset="0"/>
          <a:ea typeface="MS PGothic" panose="020B0600070205080204" pitchFamily="34" charset="-128"/>
          <a:cs typeface="Montserrat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99"/>
          </a:solidFill>
          <a:latin typeface="Verdana" panose="020B0604030504040204" pitchFamily="34" charset="0"/>
          <a:ea typeface="MS PGothic" panose="020B0600070205080204" pitchFamily="34" charset="-128"/>
          <a:cs typeface="Montserra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99"/>
          </a:solidFill>
          <a:latin typeface="Verdana" panose="020B0604030504040204" pitchFamily="34" charset="0"/>
          <a:ea typeface="MS PGothic" panose="020B0600070205080204" pitchFamily="34" charset="-128"/>
          <a:cs typeface="Montserra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99"/>
          </a:solidFill>
          <a:latin typeface="Verdana" panose="020B0604030504040204" pitchFamily="34" charset="0"/>
          <a:ea typeface="MS PGothic" panose="020B0600070205080204" pitchFamily="34" charset="-128"/>
          <a:cs typeface="Montserra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99"/>
          </a:solidFill>
          <a:latin typeface="Verdana" panose="020B0604030504040204" pitchFamily="34" charset="0"/>
          <a:ea typeface="MS PGothic" panose="020B0600070205080204" pitchFamily="34" charset="-128"/>
          <a:cs typeface="Montserrat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91768" cy="68580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83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100309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714" y="-54768"/>
            <a:ext cx="10384758" cy="6912768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2852935"/>
            <a:ext cx="7886700" cy="3324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3613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ADDC3-22E4-4061-B710-7795B67F87AD}" type="datetimeFigureOut">
              <a:rPr lang="fr-FR" smtClean="0"/>
              <a:t>13/09/2022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C628D-BE53-4064-AADB-84C282EEDA28}" type="slidenum">
              <a:rPr lang="fr-FR" smtClean="0"/>
              <a:t>‹N›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-27384"/>
            <a:ext cx="10297174" cy="685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8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A84F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2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0" y="7129"/>
            <a:ext cx="9144000" cy="6843742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p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06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erdana"/>
              <a:buChar char="•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Char char="–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16307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9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sharemed-northadriatic-geoportal.ogs.it/" TargetMode="External"/><Relationship Id="rId7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5">
            <a:extLst>
              <a:ext uri="{FF2B5EF4-FFF2-40B4-BE49-F238E27FC236}">
                <a16:creationId xmlns:a16="http://schemas.microsoft.com/office/drawing/2014/main" id="{407F6B4D-4987-1148-97B4-C91D9E56D64B}"/>
              </a:ext>
            </a:extLst>
          </p:cNvPr>
          <p:cNvSpPr txBox="1"/>
          <p:nvPr/>
        </p:nvSpPr>
        <p:spPr>
          <a:xfrm>
            <a:off x="0" y="6248434"/>
            <a:ext cx="4826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5963"/>
            <a:r>
              <a:rPr lang="en-US" sz="1200" dirty="0" err="1">
                <a:solidFill>
                  <a:srgbClr val="FFFFFF"/>
                </a:solidFill>
                <a:latin typeface="Verdana"/>
              </a:rPr>
              <a:t>Programme</a:t>
            </a:r>
            <a:r>
              <a:rPr lang="en-US" sz="1200" dirty="0">
                <a:solidFill>
                  <a:srgbClr val="FFFFFF"/>
                </a:solidFill>
                <a:latin typeface="Verdana"/>
              </a:rPr>
              <a:t> co-financed by the </a:t>
            </a:r>
            <a:br>
              <a:rPr lang="en-US" sz="1200" dirty="0">
                <a:solidFill>
                  <a:srgbClr val="FFFFFF"/>
                </a:solidFill>
                <a:latin typeface="Verdana"/>
              </a:rPr>
            </a:br>
            <a:r>
              <a:rPr lang="en-US" sz="1200" dirty="0">
                <a:solidFill>
                  <a:srgbClr val="FFFFFF"/>
                </a:solidFill>
                <a:latin typeface="Verdana"/>
              </a:rPr>
              <a:t>European Regional Development Fund</a:t>
            </a:r>
          </a:p>
        </p:txBody>
      </p:sp>
      <p:sp>
        <p:nvSpPr>
          <p:cNvPr id="10" name="ZoneTexte 7">
            <a:extLst>
              <a:ext uri="{FF2B5EF4-FFF2-40B4-BE49-F238E27FC236}">
                <a16:creationId xmlns:a16="http://schemas.microsoft.com/office/drawing/2014/main" id="{B9723729-EB38-F747-BF88-2C07ADA46158}"/>
              </a:ext>
            </a:extLst>
          </p:cNvPr>
          <p:cNvSpPr txBox="1"/>
          <p:nvPr/>
        </p:nvSpPr>
        <p:spPr>
          <a:xfrm>
            <a:off x="4826245" y="6248433"/>
            <a:ext cx="43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5963"/>
            <a:r>
              <a:rPr lang="fr-FR" sz="1200" dirty="0">
                <a:solidFill>
                  <a:srgbClr val="FFFFFF"/>
                </a:solidFill>
                <a:latin typeface="Verdana"/>
              </a:rPr>
              <a:t>Programme cofinancé par le Fonds </a:t>
            </a:r>
            <a:br>
              <a:rPr lang="fr-FR" sz="1200" dirty="0">
                <a:solidFill>
                  <a:srgbClr val="FFFFFF"/>
                </a:solidFill>
                <a:latin typeface="Verdana"/>
              </a:rPr>
            </a:br>
            <a:r>
              <a:rPr lang="fr-FR" sz="1200" dirty="0">
                <a:solidFill>
                  <a:srgbClr val="FFFFFF"/>
                </a:solidFill>
                <a:latin typeface="Verdana"/>
              </a:rPr>
              <a:t>européen de développement régional</a:t>
            </a:r>
          </a:p>
        </p:txBody>
      </p:sp>
      <p:pic>
        <p:nvPicPr>
          <p:cNvPr id="3" name="Picture 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B6EAE9FC-4CF1-104D-ADD3-13E671F251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4" y="91480"/>
            <a:ext cx="1734369" cy="578124"/>
          </a:xfrm>
          <a:prstGeom prst="rect">
            <a:avLst/>
          </a:prstGeom>
        </p:spPr>
      </p:pic>
      <p:sp>
        <p:nvSpPr>
          <p:cNvPr id="6" name="Zone de texte 11">
            <a:extLst>
              <a:ext uri="{FF2B5EF4-FFF2-40B4-BE49-F238E27FC236}">
                <a16:creationId xmlns:a16="http://schemas.microsoft.com/office/drawing/2014/main" id="{72571672-811F-084C-A28F-759B2426637C}"/>
              </a:ext>
            </a:extLst>
          </p:cNvPr>
          <p:cNvSpPr txBox="1"/>
          <p:nvPr/>
        </p:nvSpPr>
        <p:spPr>
          <a:xfrm>
            <a:off x="0" y="2585358"/>
            <a:ext cx="9144000" cy="3565072"/>
          </a:xfrm>
          <a:prstGeom prst="rect">
            <a:avLst/>
          </a:prstGeom>
          <a:gradFill flip="none" rotWithShape="1">
            <a:gsLst>
              <a:gs pos="87000">
                <a:srgbClr val="003399">
                  <a:shade val="30000"/>
                  <a:satMod val="115000"/>
                  <a:alpha val="0"/>
                </a:srgbClr>
              </a:gs>
              <a:gs pos="0">
                <a:srgbClr val="003399">
                  <a:shade val="675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381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ED17"/>
                </a:solidFill>
                <a:effectLst/>
                <a:uLnTx/>
                <a:uFillTx/>
                <a:latin typeface="Verdana"/>
                <a:ea typeface="Times New Roman" panose="02020603050405020304" pitchFamily="18" charset="0"/>
                <a:cs typeface="+mn-cs"/>
              </a:rPr>
              <a:t>SHAREMED</a:t>
            </a: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FFED17"/>
              </a:solidFill>
              <a:effectLst/>
              <a:uLnTx/>
              <a:uFillTx/>
              <a:latin typeface="Verdana"/>
              <a:ea typeface="Times New Roman" panose="02020603050405020304" pitchFamily="18" charset="0"/>
              <a:cs typeface="+mn-cs"/>
            </a:endParaRPr>
          </a:p>
          <a:p>
            <a:pPr marL="0" marR="381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kern="0" dirty="0" smtClean="0">
                <a:solidFill>
                  <a:srgbClr val="FFED17"/>
                </a:solidFill>
                <a:latin typeface="Verdana"/>
                <a:ea typeface="Times New Roman" panose="02020603050405020304" pitchFamily="18" charset="0"/>
              </a:rPr>
              <a:t>International Workshop 12-13 </a:t>
            </a:r>
            <a:r>
              <a:rPr lang="it-IT" sz="2400" b="1" kern="0" dirty="0" err="1" smtClean="0">
                <a:solidFill>
                  <a:srgbClr val="FFED17"/>
                </a:solidFill>
                <a:latin typeface="Verdana"/>
                <a:ea typeface="Times New Roman" panose="02020603050405020304" pitchFamily="18" charset="0"/>
              </a:rPr>
              <a:t>September</a:t>
            </a:r>
            <a:r>
              <a:rPr lang="it-IT" sz="2400" b="1" kern="0" dirty="0" smtClean="0">
                <a:solidFill>
                  <a:srgbClr val="FFED17"/>
                </a:solidFill>
                <a:latin typeface="Verdana"/>
                <a:ea typeface="Times New Roman" panose="02020603050405020304" pitchFamily="18" charset="0"/>
              </a:rPr>
              <a:t> 2022</a:t>
            </a:r>
            <a:endParaRPr lang="it-IT" sz="2400" b="1" kern="0" dirty="0">
              <a:solidFill>
                <a:srgbClr val="FFED17"/>
              </a:solidFill>
              <a:latin typeface="Verdana"/>
              <a:ea typeface="Times New Roman" panose="02020603050405020304" pitchFamily="18" charset="0"/>
            </a:endParaRPr>
          </a:p>
          <a:p>
            <a:pPr marL="0" marR="381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0" cap="none" spc="0" normalizeH="0" baseline="0" noProof="0" dirty="0">
              <a:ln>
                <a:noFill/>
              </a:ln>
              <a:solidFill>
                <a:srgbClr val="FFED17"/>
              </a:solidFill>
              <a:effectLst/>
              <a:uLnTx/>
              <a:uFillTx/>
              <a:latin typeface="Verdana"/>
              <a:ea typeface="Times New Roman" panose="02020603050405020304" pitchFamily="18" charset="0"/>
              <a:cs typeface="+mn-cs"/>
            </a:endParaRPr>
          </a:p>
          <a:p>
            <a:pPr marL="0" marR="381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kern="0" noProof="0" dirty="0" smtClean="0">
                <a:solidFill>
                  <a:srgbClr val="FFED17"/>
                </a:solidFill>
                <a:latin typeface="Verdana"/>
                <a:ea typeface="Times New Roman" panose="02020603050405020304" pitchFamily="18" charset="0"/>
              </a:rPr>
              <a:t>The </a:t>
            </a:r>
            <a:r>
              <a:rPr lang="it-IT" sz="2400" b="1" kern="0" noProof="0" dirty="0" smtClean="0">
                <a:solidFill>
                  <a:srgbClr val="FFED17"/>
                </a:solidFill>
                <a:latin typeface="Verdana"/>
                <a:ea typeface="Times New Roman" panose="02020603050405020304" pitchFamily="18" charset="0"/>
              </a:rPr>
              <a:t>SHAREMED </a:t>
            </a:r>
            <a:r>
              <a:rPr lang="it-IT" sz="2400" b="1" kern="0" noProof="0" dirty="0" err="1" smtClean="0">
                <a:solidFill>
                  <a:srgbClr val="FFED17"/>
                </a:solidFill>
                <a:latin typeface="Verdana"/>
                <a:ea typeface="Times New Roman" panose="02020603050405020304" pitchFamily="18" charset="0"/>
              </a:rPr>
              <a:t>Study</a:t>
            </a:r>
            <a:r>
              <a:rPr lang="it-IT" sz="2400" b="1" kern="0" noProof="0" dirty="0" smtClean="0">
                <a:solidFill>
                  <a:srgbClr val="FFED17"/>
                </a:solidFill>
                <a:latin typeface="Verdana"/>
                <a:ea typeface="Times New Roman" panose="02020603050405020304" pitchFamily="18" charset="0"/>
              </a:rPr>
              <a:t> Site </a:t>
            </a:r>
            <a:r>
              <a:rPr lang="it-IT" sz="2400" b="1" kern="0" noProof="0" dirty="0" err="1" smtClean="0">
                <a:solidFill>
                  <a:srgbClr val="FFED17"/>
                </a:solidFill>
                <a:latin typeface="Verdana"/>
                <a:ea typeface="Times New Roman" panose="02020603050405020304" pitchFamily="18" charset="0"/>
              </a:rPr>
              <a:t>concept</a:t>
            </a:r>
            <a:r>
              <a:rPr lang="it-IT" sz="2400" b="1" kern="0" noProof="0" smtClean="0">
                <a:solidFill>
                  <a:srgbClr val="FFED17"/>
                </a:solidFill>
                <a:latin typeface="Verdana"/>
                <a:ea typeface="Times New Roman" panose="02020603050405020304" pitchFamily="18" charset="0"/>
              </a:rPr>
              <a:t> and portals</a:t>
            </a: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rgbClr val="FFED17"/>
              </a:solidFill>
              <a:effectLst/>
              <a:uLnTx/>
              <a:uFillTx/>
              <a:latin typeface="Verdana"/>
              <a:ea typeface="Times New Roman" panose="02020603050405020304" pitchFamily="18" charset="0"/>
              <a:cs typeface="+mn-cs"/>
            </a:endParaRPr>
          </a:p>
          <a:p>
            <a:pPr marL="0" marR="381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0" cap="none" spc="0" normalizeH="0" baseline="0" noProof="0" dirty="0">
              <a:ln>
                <a:noFill/>
              </a:ln>
              <a:solidFill>
                <a:srgbClr val="FFED17"/>
              </a:solidFill>
              <a:effectLst/>
              <a:uLnTx/>
              <a:uFillTx/>
              <a:latin typeface="Verdana"/>
              <a:ea typeface="Times New Roman" panose="02020603050405020304" pitchFamily="18" charset="0"/>
              <a:cs typeface="+mn-cs"/>
            </a:endParaRPr>
          </a:p>
          <a:p>
            <a:pPr marL="0" marR="381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ED17"/>
                </a:solidFill>
                <a:effectLst/>
                <a:uLnTx/>
                <a:uFillTx/>
                <a:latin typeface="Verdana"/>
                <a:ea typeface="Times New Roman" panose="02020603050405020304" pitchFamily="18" charset="0"/>
              </a:rPr>
              <a:t>F. Brunetti </a:t>
            </a:r>
            <a:r>
              <a:rPr kumimoji="0" lang="it-IT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ED17"/>
                </a:solidFill>
                <a:effectLst/>
                <a:uLnTx/>
                <a:uFillTx/>
                <a:latin typeface="Verdana"/>
                <a:ea typeface="Times New Roman" panose="02020603050405020304" pitchFamily="18" charset="0"/>
              </a:rPr>
              <a:t>(1), </a:t>
            </a:r>
            <a:r>
              <a:rPr lang="it-IT" sz="2000" b="1" kern="0" dirty="0" smtClean="0">
                <a:solidFill>
                  <a:srgbClr val="FFED17"/>
                </a:solidFill>
                <a:latin typeface="Verdana"/>
                <a:ea typeface="Times New Roman" panose="02020603050405020304" pitchFamily="18" charset="0"/>
              </a:rPr>
              <a:t>V. Faure </a:t>
            </a:r>
            <a:r>
              <a:rPr lang="it-IT" sz="1100" b="1" kern="0" dirty="0" smtClean="0">
                <a:solidFill>
                  <a:srgbClr val="FFED17"/>
                </a:solidFill>
                <a:latin typeface="Verdana"/>
                <a:ea typeface="Times New Roman" panose="02020603050405020304" pitchFamily="18" charset="0"/>
              </a:rPr>
              <a:t>(2), </a:t>
            </a:r>
            <a:r>
              <a:rPr lang="it-IT" sz="2000" b="1" kern="0" dirty="0" smtClean="0">
                <a:solidFill>
                  <a:srgbClr val="FFED17"/>
                </a:solidFill>
                <a:latin typeface="Verdana"/>
                <a:ea typeface="Times New Roman" panose="02020603050405020304" pitchFamily="18" charset="0"/>
              </a:rPr>
              <a:t>A. Galea </a:t>
            </a:r>
            <a:r>
              <a:rPr lang="it-IT" sz="1100" b="1" kern="0" dirty="0" smtClean="0">
                <a:solidFill>
                  <a:srgbClr val="FFED17"/>
                </a:solidFill>
                <a:latin typeface="Verdana"/>
                <a:ea typeface="Times New Roman" panose="02020603050405020304" pitchFamily="18" charset="0"/>
              </a:rPr>
              <a:t>(3)</a:t>
            </a:r>
          </a:p>
          <a:p>
            <a:pPr marL="0" marR="381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2000" b="1" kern="0" dirty="0" smtClean="0">
              <a:solidFill>
                <a:srgbClr val="FFED17"/>
              </a:solidFill>
              <a:latin typeface="Verdana"/>
              <a:ea typeface="Times New Roman" panose="02020603050405020304" pitchFamily="18" charset="0"/>
            </a:endParaRPr>
          </a:p>
          <a:p>
            <a:pPr marL="0" marR="381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2000" b="1" kern="0" dirty="0">
              <a:solidFill>
                <a:srgbClr val="FFED17"/>
              </a:solidFill>
              <a:latin typeface="Verdana"/>
              <a:ea typeface="Times New Roman" panose="02020603050405020304" pitchFamily="18" charset="0"/>
            </a:endParaRPr>
          </a:p>
          <a:p>
            <a:pPr marL="0" marR="381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2000" b="1" kern="0" dirty="0">
              <a:solidFill>
                <a:srgbClr val="FFED17"/>
              </a:solidFill>
              <a:latin typeface="Verdana"/>
              <a:ea typeface="Times New Roman" panose="02020603050405020304" pitchFamily="18" charset="0"/>
            </a:endParaRPr>
          </a:p>
          <a:p>
            <a:pPr marL="228600" marR="3810" lvl="0" indent="-2286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lang="it-IT" sz="1100" b="1" kern="0" dirty="0" smtClean="0">
                <a:solidFill>
                  <a:srgbClr val="FFED17"/>
                </a:solidFill>
                <a:latin typeface="Verdana"/>
                <a:ea typeface="Times New Roman" panose="02020603050405020304" pitchFamily="18" charset="0"/>
              </a:rPr>
              <a:t> Istituto Nazionale di Oceanografia e Geofisica Applicata – OGS</a:t>
            </a:r>
          </a:p>
          <a:p>
            <a:pPr marL="228600" marR="381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Both"/>
              <a:defRPr/>
            </a:pPr>
            <a:r>
              <a:rPr lang="en-GB" sz="1100" b="1" dirty="0" smtClean="0">
                <a:solidFill>
                  <a:srgbClr val="FFED1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M.I.O</a:t>
            </a:r>
            <a:r>
              <a:rPr lang="en-GB" sz="1100" b="1" dirty="0">
                <a:solidFill>
                  <a:srgbClr val="FFED1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Mediterranean Institute of Oceanography / Aix-Marseille </a:t>
            </a:r>
            <a:r>
              <a:rPr lang="en-GB" sz="1100" b="1" dirty="0" smtClean="0">
                <a:solidFill>
                  <a:srgbClr val="FFED1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University</a:t>
            </a:r>
          </a:p>
          <a:p>
            <a:pPr marL="228600" marR="381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Both"/>
              <a:defRPr/>
            </a:pPr>
            <a:r>
              <a:rPr lang="it-IT" sz="1100" b="1" dirty="0">
                <a:solidFill>
                  <a:srgbClr val="FFED1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100" b="1" dirty="0" smtClean="0">
                <a:solidFill>
                  <a:srgbClr val="FFED1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 – Università Malta</a:t>
            </a:r>
            <a:endParaRPr lang="en-GB" sz="1100" b="1" dirty="0" smtClean="0">
              <a:solidFill>
                <a:srgbClr val="FFED1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09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109692" y="2039364"/>
            <a:ext cx="27678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GB" altLang="it-IT" sz="4800" dirty="0">
                <a:solidFill>
                  <a:srgbClr val="003399"/>
                </a:solidFill>
                <a:latin typeface="Calibri" panose="020F0502020204030204" pitchFamily="34" charset="0"/>
              </a:rPr>
              <a:t>Thank you</a:t>
            </a:r>
            <a:endParaRPr lang="it-IT" altLang="it-IT" sz="4800" dirty="0">
              <a:solidFill>
                <a:srgbClr val="003399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Immagin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14" y="168371"/>
            <a:ext cx="1796860" cy="38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628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1"/>
          <p:cNvSpPr txBox="1">
            <a:spLocks/>
          </p:cNvSpPr>
          <p:nvPr/>
        </p:nvSpPr>
        <p:spPr>
          <a:xfrm>
            <a:off x="0" y="33970"/>
            <a:ext cx="9144000" cy="646044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it-IT" sz="1800" b="1" i="0" u="none" strike="noStrike" kern="1200" cap="none" spc="0" normalizeH="0" baseline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SHAREMED </a:t>
            </a:r>
            <a:r>
              <a:rPr lang="en-US" altLang="it-IT" sz="1800" b="1" dirty="0" smtClean="0">
                <a:solidFill>
                  <a:srgbClr val="003399"/>
                </a:solidFill>
                <a:latin typeface="Arial"/>
                <a:sym typeface="Arial"/>
              </a:rPr>
              <a:t>Study Site Concept and Portals</a:t>
            </a:r>
            <a:endParaRPr kumimoji="0" lang="en-US" altLang="it-IT" sz="1800" b="0" i="0" u="none" strike="noStrike" kern="1200" cap="none" spc="0" normalizeH="0" baseline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/>
              <a:ea typeface="+mj-ea"/>
              <a:cs typeface="+mj-cs"/>
              <a:sym typeface="Arial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it-IT" sz="1800" b="1" i="0" u="none" strike="noStrike" kern="1200" cap="none" spc="0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      </a:t>
            </a:r>
            <a:endParaRPr kumimoji="0" lang="en-US" altLang="it-IT" sz="1800" b="1" i="0" u="none" strike="noStrike" kern="1200" cap="none" spc="0" normalizeH="0" baseline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/>
              <a:ea typeface="+mj-ea"/>
              <a:cs typeface="+mj-cs"/>
              <a:sym typeface="Arial"/>
            </a:endParaRPr>
          </a:p>
        </p:txBody>
      </p:sp>
      <p:pic>
        <p:nvPicPr>
          <p:cNvPr id="85" name="Immagin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14" y="168371"/>
            <a:ext cx="1796860" cy="38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279104" y="562981"/>
            <a:ext cx="85857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3399"/>
                </a:solidFill>
              </a:rPr>
              <a:t>One of the objectives of the SHAREMED strategic project is to integrate existing observing infrastructures into a common transnational system of systems and jointly disseminate observations through common portals.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270538" y="1622281"/>
            <a:ext cx="85857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3399"/>
                </a:solidFill>
              </a:rPr>
              <a:t>To provide an application demonstration of what the project has developed, three transnational pilot sites with different characteristics were selected from the </a:t>
            </a:r>
            <a:r>
              <a:rPr lang="en-GB" dirty="0" smtClean="0">
                <a:solidFill>
                  <a:srgbClr val="003399"/>
                </a:solidFill>
              </a:rPr>
              <a:t>beginning of SHAREMED: </a:t>
            </a:r>
            <a:r>
              <a:rPr lang="en-GB" dirty="0" err="1">
                <a:solidFill>
                  <a:srgbClr val="003399"/>
                </a:solidFill>
              </a:rPr>
              <a:t>NorthAdriatic</a:t>
            </a:r>
            <a:r>
              <a:rPr lang="en-GB" dirty="0">
                <a:solidFill>
                  <a:srgbClr val="003399"/>
                </a:solidFill>
              </a:rPr>
              <a:t> , </a:t>
            </a:r>
            <a:r>
              <a:rPr lang="en-GB" dirty="0" err="1">
                <a:solidFill>
                  <a:srgbClr val="003399"/>
                </a:solidFill>
              </a:rPr>
              <a:t>NorthWestMeD</a:t>
            </a:r>
            <a:r>
              <a:rPr lang="en-GB" dirty="0">
                <a:solidFill>
                  <a:srgbClr val="003399"/>
                </a:solidFill>
              </a:rPr>
              <a:t>, Sicily Channel </a:t>
            </a:r>
          </a:p>
        </p:txBody>
      </p:sp>
      <p:grpSp>
        <p:nvGrpSpPr>
          <p:cNvPr id="11" name="Gruppo 10"/>
          <p:cNvGrpSpPr/>
          <p:nvPr/>
        </p:nvGrpSpPr>
        <p:grpSpPr>
          <a:xfrm>
            <a:off x="2345450" y="2591204"/>
            <a:ext cx="4435966" cy="2982899"/>
            <a:chOff x="2345450" y="2591204"/>
            <a:chExt cx="4435966" cy="2982899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5450" y="2591204"/>
              <a:ext cx="4435966" cy="2982899"/>
            </a:xfrm>
            <a:prstGeom prst="rect">
              <a:avLst/>
            </a:prstGeom>
          </p:spPr>
        </p:pic>
        <p:sp>
          <p:nvSpPr>
            <p:cNvPr id="8" name="Ovale 7"/>
            <p:cNvSpPr/>
            <p:nvPr/>
          </p:nvSpPr>
          <p:spPr>
            <a:xfrm>
              <a:off x="2466753" y="3097128"/>
              <a:ext cx="1552354" cy="86349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e 18"/>
            <p:cNvSpPr/>
            <p:nvPr/>
          </p:nvSpPr>
          <p:spPr>
            <a:xfrm rot="19431906">
              <a:off x="4374891" y="4920361"/>
              <a:ext cx="394214" cy="59471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e 19"/>
            <p:cNvSpPr/>
            <p:nvPr/>
          </p:nvSpPr>
          <p:spPr>
            <a:xfrm rot="19431906">
              <a:off x="4292009" y="2850237"/>
              <a:ext cx="533401" cy="75298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4747437" y="2762909"/>
              <a:ext cx="1569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FF0000"/>
                  </a:solidFill>
                </a:rPr>
                <a:t>North </a:t>
              </a:r>
              <a:r>
                <a:rPr lang="it-IT" dirty="0" err="1" smtClean="0">
                  <a:solidFill>
                    <a:srgbClr val="FF0000"/>
                  </a:solidFill>
                </a:rPr>
                <a:t>Adriatic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22" name="CasellaDiTesto 21"/>
            <p:cNvSpPr txBox="1"/>
            <p:nvPr/>
          </p:nvSpPr>
          <p:spPr>
            <a:xfrm>
              <a:off x="2551574" y="3960627"/>
              <a:ext cx="18476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FF0000"/>
                  </a:solidFill>
                </a:rPr>
                <a:t>North West </a:t>
              </a:r>
              <a:r>
                <a:rPr lang="it-IT" dirty="0" err="1" smtClean="0">
                  <a:solidFill>
                    <a:srgbClr val="FF0000"/>
                  </a:solidFill>
                </a:rPr>
                <a:t>Med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2752591" y="4960718"/>
              <a:ext cx="1646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 smtClean="0">
                  <a:solidFill>
                    <a:srgbClr val="FF0000"/>
                  </a:solidFill>
                </a:rPr>
                <a:t>Sicily</a:t>
              </a:r>
              <a:r>
                <a:rPr lang="it-IT" dirty="0" smtClean="0">
                  <a:solidFill>
                    <a:srgbClr val="FF0000"/>
                  </a:solidFill>
                </a:rPr>
                <a:t> Channel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542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1"/>
          <p:cNvSpPr txBox="1">
            <a:spLocks/>
          </p:cNvSpPr>
          <p:nvPr/>
        </p:nvSpPr>
        <p:spPr>
          <a:xfrm>
            <a:off x="0" y="33970"/>
            <a:ext cx="9144000" cy="646044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it-IT" sz="1800" b="1" i="0" u="none" strike="noStrike" kern="1200" cap="none" spc="0" normalizeH="0" baseline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SHAREMED </a:t>
            </a:r>
            <a:r>
              <a:rPr lang="en-US" altLang="it-IT" sz="1800" b="1" dirty="0" smtClean="0">
                <a:solidFill>
                  <a:srgbClr val="003399"/>
                </a:solidFill>
                <a:latin typeface="Arial"/>
                <a:sym typeface="Arial"/>
              </a:rPr>
              <a:t>Study Site Concept and Portals</a:t>
            </a:r>
            <a:endParaRPr kumimoji="0" lang="en-US" altLang="it-IT" sz="1800" b="0" i="0" u="none" strike="noStrike" kern="1200" cap="none" spc="0" normalizeH="0" baseline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/>
              <a:ea typeface="+mj-ea"/>
              <a:cs typeface="+mj-cs"/>
              <a:sym typeface="Arial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it-IT" sz="1800" b="1" i="0" u="none" strike="noStrike" kern="1200" cap="none" spc="0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      </a:t>
            </a:r>
            <a:endParaRPr kumimoji="0" lang="en-US" altLang="it-IT" sz="1800" b="1" i="0" u="none" strike="noStrike" kern="1200" cap="none" spc="0" normalizeH="0" baseline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/>
              <a:ea typeface="+mj-ea"/>
              <a:cs typeface="+mj-cs"/>
              <a:sym typeface="Arial"/>
            </a:endParaRPr>
          </a:p>
        </p:txBody>
      </p:sp>
      <p:pic>
        <p:nvPicPr>
          <p:cNvPr id="85" name="Immagin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14" y="168371"/>
            <a:ext cx="1796860" cy="38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279104" y="1275573"/>
            <a:ext cx="8585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3399"/>
                </a:solidFill>
              </a:rPr>
              <a:t>A geoportal was </a:t>
            </a:r>
            <a:r>
              <a:rPr lang="en-GB" dirty="0">
                <a:solidFill>
                  <a:srgbClr val="003399"/>
                </a:solidFill>
              </a:rPr>
              <a:t>developed for </a:t>
            </a:r>
            <a:r>
              <a:rPr lang="en-GB" dirty="0" smtClean="0">
                <a:solidFill>
                  <a:srgbClr val="003399"/>
                </a:solidFill>
              </a:rPr>
              <a:t>each site, </a:t>
            </a:r>
            <a:r>
              <a:rPr lang="en-GB" dirty="0">
                <a:solidFill>
                  <a:srgbClr val="003399"/>
                </a:solidFill>
              </a:rPr>
              <a:t>collecting data from different sources and making them </a:t>
            </a:r>
            <a:r>
              <a:rPr lang="en-GB" dirty="0" smtClean="0">
                <a:solidFill>
                  <a:srgbClr val="003399"/>
                </a:solidFill>
              </a:rPr>
              <a:t>available to the public.</a:t>
            </a:r>
            <a:endParaRPr lang="en-GB" dirty="0">
              <a:solidFill>
                <a:srgbClr val="003399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231257" y="2515416"/>
            <a:ext cx="858579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solidFill>
                  <a:srgbClr val="003399"/>
                </a:solidFill>
              </a:rPr>
              <a:t>The work of harmonization and data assimilation of the different data sources allowed to integrate in the portals: </a:t>
            </a:r>
            <a:endParaRPr lang="en-GB" dirty="0" smtClean="0">
              <a:solidFill>
                <a:srgbClr val="003399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en-GB" dirty="0" smtClean="0">
                <a:solidFill>
                  <a:srgbClr val="003399"/>
                </a:solidFill>
              </a:rPr>
              <a:t>real </a:t>
            </a:r>
            <a:r>
              <a:rPr lang="en-GB" dirty="0">
                <a:solidFill>
                  <a:srgbClr val="003399"/>
                </a:solidFill>
              </a:rPr>
              <a:t>time data from fixed observational systems for physical, chemical and biogeochemical parameters, </a:t>
            </a:r>
            <a:endParaRPr lang="en-GB" dirty="0" smtClean="0">
              <a:solidFill>
                <a:srgbClr val="003399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en-GB" dirty="0" smtClean="0">
                <a:solidFill>
                  <a:srgbClr val="003399"/>
                </a:solidFill>
              </a:rPr>
              <a:t>network </a:t>
            </a:r>
            <a:r>
              <a:rPr lang="en-GB" dirty="0">
                <a:solidFill>
                  <a:srgbClr val="003399"/>
                </a:solidFill>
              </a:rPr>
              <a:t>of transnational systems of HF radar for surface current, </a:t>
            </a:r>
            <a:endParaRPr lang="en-GB" dirty="0" smtClean="0">
              <a:solidFill>
                <a:srgbClr val="003399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en-GB" dirty="0" smtClean="0">
                <a:solidFill>
                  <a:srgbClr val="003399"/>
                </a:solidFill>
              </a:rPr>
              <a:t>high </a:t>
            </a:r>
            <a:r>
              <a:rPr lang="en-GB" dirty="0">
                <a:solidFill>
                  <a:srgbClr val="003399"/>
                </a:solidFill>
              </a:rPr>
              <a:t>resolutions satellite </a:t>
            </a:r>
            <a:r>
              <a:rPr lang="en-GB" dirty="0" smtClean="0">
                <a:solidFill>
                  <a:srgbClr val="003399"/>
                </a:solidFill>
              </a:rPr>
              <a:t>products,</a:t>
            </a:r>
          </a:p>
          <a:p>
            <a:pPr marL="285750" indent="-285750" algn="just">
              <a:buFontTx/>
              <a:buChar char="-"/>
            </a:pPr>
            <a:r>
              <a:rPr lang="en-GB" dirty="0" smtClean="0">
                <a:solidFill>
                  <a:srgbClr val="003399"/>
                </a:solidFill>
              </a:rPr>
              <a:t>relocatable </a:t>
            </a:r>
            <a:r>
              <a:rPr lang="en-GB" dirty="0">
                <a:solidFill>
                  <a:srgbClr val="003399"/>
                </a:solidFill>
              </a:rPr>
              <a:t>high res </a:t>
            </a:r>
            <a:r>
              <a:rPr lang="en-GB" dirty="0" err="1">
                <a:solidFill>
                  <a:srgbClr val="003399"/>
                </a:solidFill>
              </a:rPr>
              <a:t>phy</a:t>
            </a:r>
            <a:r>
              <a:rPr lang="en-GB" dirty="0">
                <a:solidFill>
                  <a:srgbClr val="003399"/>
                </a:solidFill>
              </a:rPr>
              <a:t> &amp; biogeochemical short term forecast systems.</a:t>
            </a:r>
          </a:p>
        </p:txBody>
      </p:sp>
    </p:spTree>
    <p:extLst>
      <p:ext uri="{BB962C8B-B14F-4D97-AF65-F5344CB8AC3E}">
        <p14:creationId xmlns:p14="http://schemas.microsoft.com/office/powerpoint/2010/main" val="198196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0" y="30236"/>
            <a:ext cx="9144000" cy="790075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lvl="0" algn="ctr" eaLnBrk="1" hangingPunct="1">
              <a:buClr>
                <a:srgbClr val="000000"/>
              </a:buClr>
              <a:defRPr/>
            </a:pPr>
            <a:r>
              <a:rPr kumimoji="0" lang="en-US" altLang="it-IT" sz="1800" b="1" i="0" u="none" strike="noStrike" kern="1200" cap="none" spc="0" normalizeH="0" baseline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SHAREMED N</a:t>
            </a:r>
            <a:r>
              <a:rPr kumimoji="0" lang="en-US" altLang="it-IT" sz="1800" b="0" i="0" u="none" strike="noStrike" kern="1200" cap="none" spc="0" normalizeH="0" baseline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orthern </a:t>
            </a:r>
            <a:r>
              <a:rPr kumimoji="0" lang="en-US" altLang="it-IT" sz="1800" b="1" i="0" u="none" strike="noStrike" kern="1200" cap="none" spc="0" normalizeH="0" baseline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A</a:t>
            </a:r>
            <a:r>
              <a:rPr kumimoji="0" lang="en-US" altLang="it-IT" sz="1800" b="0" i="0" u="none" strike="noStrike" kern="1200" cap="none" spc="0" normalizeH="0" baseline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driatic – </a:t>
            </a:r>
            <a:r>
              <a:rPr lang="en-US" altLang="it-IT" sz="1800" dirty="0">
                <a:solidFill>
                  <a:srgbClr val="003399"/>
                </a:solidFill>
                <a:sym typeface="Arial"/>
              </a:rPr>
              <a:t>Study </a:t>
            </a:r>
            <a:r>
              <a:rPr kumimoji="0" lang="en-US" altLang="it-IT" sz="1800" b="0" i="0" u="none" strike="noStrike" kern="1200" cap="none" spc="0" normalizeH="0" baseline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Site</a:t>
            </a:r>
            <a:r>
              <a:rPr kumimoji="0" lang="en-US" altLang="it-IT" sz="1800" b="1" i="0" u="none" strike="noStrike" kern="1200" cap="none" spc="0" normalizeH="0" baseline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   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dirty="0" smtClean="0">
                <a:solidFill>
                  <a:srgbClr val="003399"/>
                </a:solidFill>
                <a:latin typeface="Arial"/>
                <a:sym typeface="Arial"/>
              </a:rPr>
              <a:t>WEB Portal</a:t>
            </a: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5" name="Rettangolo arrotondato 4"/>
          <p:cNvSpPr/>
          <p:nvPr/>
        </p:nvSpPr>
        <p:spPr>
          <a:xfrm>
            <a:off x="215229" y="691244"/>
            <a:ext cx="3312368" cy="2855506"/>
          </a:xfrm>
          <a:prstGeom prst="roundRect">
            <a:avLst>
              <a:gd name="adj" fmla="val 925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87" y="871433"/>
            <a:ext cx="3083933" cy="1683068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79079" y="2554501"/>
            <a:ext cx="3312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kern="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</a:t>
            </a:r>
            <a:r>
              <a:rPr kumimoji="0" lang="en-US" sz="1600" b="0" i="0" u="none" strike="noStrike" kern="0" cap="none" spc="0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eal-time </a:t>
            </a:r>
            <a:r>
              <a:rPr lang="en-US" sz="1600" kern="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data </a:t>
            </a:r>
            <a:r>
              <a:rPr kumimoji="0" lang="en-US" sz="1600" b="0" i="0" u="none" strike="noStrike" kern="0" cap="none" spc="0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from </a:t>
            </a:r>
            <a:r>
              <a:rPr lang="en-US" sz="1600" kern="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fixed platform</a:t>
            </a:r>
            <a:r>
              <a:rPr kumimoji="0" lang="en-US" sz="1600" b="0" i="0" u="none" strike="noStrike" kern="0" cap="none" spc="0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like HF radar, wave buoys, ADCP</a:t>
            </a:r>
            <a:r>
              <a:rPr kumimoji="0" lang="en-US" sz="1600" b="0" i="0" u="none" strike="noStrike" kern="0" cap="none" spc="0" normalizeH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and</a:t>
            </a:r>
            <a:r>
              <a:rPr kumimoji="0" lang="en-US" sz="1600" b="0" i="0" u="none" strike="noStrike" kern="0" cap="none" spc="0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meteo</a:t>
            </a:r>
            <a:r>
              <a:rPr kumimoji="0" lang="en-US" sz="1600" b="0" i="0" u="none" strike="noStrike" kern="0" cap="none" spc="0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oceanographic buoys</a:t>
            </a:r>
            <a:endParaRPr kumimoji="0" lang="en-US" sz="1600" b="0" i="0" u="none" strike="noStrike" kern="0" cap="none" spc="0" normalizeH="0" baseline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Rettangolo arrotondato 7"/>
          <p:cNvSpPr/>
          <p:nvPr/>
        </p:nvSpPr>
        <p:spPr>
          <a:xfrm>
            <a:off x="3706924" y="691244"/>
            <a:ext cx="5221847" cy="2855505"/>
          </a:xfrm>
          <a:prstGeom prst="roundRect">
            <a:avLst>
              <a:gd name="adj" fmla="val 925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010023" y="2759738"/>
            <a:ext cx="21520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kern="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</a:t>
            </a:r>
            <a:r>
              <a:rPr kumimoji="0" lang="en-US" sz="1600" b="0" i="0" u="none" strike="noStrike" kern="0" cap="none" spc="0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atellite products</a:t>
            </a:r>
          </a:p>
        </p:txBody>
      </p:sp>
      <p:sp>
        <p:nvSpPr>
          <p:cNvPr id="12" name="Rettangolo arrotondato 11"/>
          <p:cNvSpPr/>
          <p:nvPr/>
        </p:nvSpPr>
        <p:spPr>
          <a:xfrm>
            <a:off x="215229" y="3691890"/>
            <a:ext cx="3312368" cy="1958315"/>
          </a:xfrm>
          <a:prstGeom prst="roundRect">
            <a:avLst>
              <a:gd name="adj" fmla="val 925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214981" y="5014845"/>
            <a:ext cx="3312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kern="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1600" b="0" i="0" u="none" strike="noStrike" kern="0" cap="none" spc="0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orthern </a:t>
            </a:r>
            <a:r>
              <a:rPr kumimoji="0" lang="en-US" sz="1600" b="0" i="0" u="none" strike="noStrike" kern="0" cap="none" spc="0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Adriatic Sea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forecasting system</a:t>
            </a:r>
          </a:p>
        </p:txBody>
      </p:sp>
      <p:sp>
        <p:nvSpPr>
          <p:cNvPr id="15" name="Freccia a destra con strisce 14"/>
          <p:cNvSpPr/>
          <p:nvPr/>
        </p:nvSpPr>
        <p:spPr>
          <a:xfrm>
            <a:off x="3805629" y="4671047"/>
            <a:ext cx="479650" cy="496860"/>
          </a:xfrm>
          <a:prstGeom prst="striped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6000">
                <a:schemeClr val="accent1">
                  <a:lumMod val="45000"/>
                  <a:lumOff val="55000"/>
                </a:schemeClr>
              </a:gs>
              <a:gs pos="79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0800000" scaled="1"/>
            <a:tileRect/>
          </a:gra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Freccia a destra con strisce 15"/>
          <p:cNvSpPr/>
          <p:nvPr/>
        </p:nvSpPr>
        <p:spPr>
          <a:xfrm rot="1674248">
            <a:off x="3906029" y="3772078"/>
            <a:ext cx="466127" cy="496860"/>
          </a:xfrm>
          <a:prstGeom prst="striped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6000">
                <a:schemeClr val="accent1">
                  <a:lumMod val="45000"/>
                  <a:lumOff val="55000"/>
                </a:schemeClr>
              </a:gs>
              <a:gs pos="79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0800000" scaled="1"/>
            <a:tileRect/>
          </a:gra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Freccia a destra con strisce 16"/>
          <p:cNvSpPr/>
          <p:nvPr/>
        </p:nvSpPr>
        <p:spPr>
          <a:xfrm rot="5400000">
            <a:off x="6020036" y="3612985"/>
            <a:ext cx="368528" cy="496860"/>
          </a:xfrm>
          <a:prstGeom prst="striped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6000">
                <a:schemeClr val="accent1">
                  <a:lumMod val="45000"/>
                  <a:lumOff val="55000"/>
                </a:schemeClr>
              </a:gs>
              <a:gs pos="79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0800000" scaled="1"/>
            <a:tileRect/>
          </a:gra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Rettangolo arrotondato 17"/>
          <p:cNvSpPr/>
          <p:nvPr/>
        </p:nvSpPr>
        <p:spPr>
          <a:xfrm>
            <a:off x="4572000" y="4183915"/>
            <a:ext cx="4356771" cy="2311853"/>
          </a:xfrm>
          <a:prstGeom prst="roundRect">
            <a:avLst>
              <a:gd name="adj" fmla="val 925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4572000" y="4522401"/>
            <a:ext cx="23431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kern="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</a:t>
            </a:r>
            <a:r>
              <a:rPr kumimoji="0" lang="en-US" sz="1600" b="0" i="0" u="none" strike="noStrike" kern="0" cap="none" spc="0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ata and products </a:t>
            </a:r>
            <a:r>
              <a:rPr kumimoji="0" lang="en-US" sz="1600" b="0" i="0" u="none" strike="noStrike" kern="0" cap="none" spc="0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have been collected on </a:t>
            </a:r>
            <a:r>
              <a:rPr kumimoji="0" lang="en-US" sz="1600" b="0" i="0" u="none" strike="noStrike" kern="0" cap="none" spc="0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 </a:t>
            </a:r>
            <a:r>
              <a:rPr kumimoji="0" lang="en-US" sz="1600" b="1" i="0" u="none" strike="noStrike" kern="0" cap="none" spc="0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public and shared web portal</a:t>
            </a:r>
            <a:r>
              <a:rPr kumimoji="0" lang="en-US" sz="1600" b="0" i="0" u="none" strike="noStrike" kern="0" cap="none" spc="0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u="sng" kern="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</a:t>
            </a:r>
            <a:r>
              <a:rPr kumimoji="0" lang="en-US" sz="1600" b="0" i="0" u="sng" strike="noStrike" kern="0" cap="none" spc="0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eal </a:t>
            </a:r>
            <a:r>
              <a:rPr kumimoji="0" lang="en-US" sz="1600" b="0" i="0" u="sng" strike="noStrike" kern="0" cap="none" spc="0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time plots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u="sng" kern="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</a:t>
            </a:r>
            <a:r>
              <a:rPr kumimoji="0" lang="en-US" sz="1600" b="0" i="0" u="sng" strike="noStrike" kern="0" cap="none" spc="0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atellite </a:t>
            </a:r>
            <a:r>
              <a:rPr kumimoji="0" lang="en-US" sz="1600" b="0" i="0" u="sng" strike="noStrike" kern="0" cap="none" spc="0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images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u="sng" kern="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</a:t>
            </a:r>
            <a:r>
              <a:rPr kumimoji="0" lang="en-US" sz="1600" b="0" i="0" u="sng" strike="noStrike" kern="0" cap="none" spc="0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orecast </a:t>
            </a:r>
            <a:r>
              <a:rPr kumimoji="0" lang="en-US" sz="1600" b="0" i="0" u="sng" strike="noStrike" kern="0" cap="none" spc="0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maps</a:t>
            </a:r>
          </a:p>
        </p:txBody>
      </p:sp>
      <p:pic>
        <p:nvPicPr>
          <p:cNvPr id="22" name="Immagine 7">
            <a:extLst>
              <a:ext uri="{FF2B5EF4-FFF2-40B4-BE49-F238E27FC236}">
                <a16:creationId xmlns:a16="http://schemas.microsoft.com/office/drawing/2014/main" id="{516F7C91-8129-E344-BBA3-93BD010D9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14" y="168371"/>
            <a:ext cx="1796860" cy="38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Map&#10;&#10;Description automatically generated">
            <a:extLst>
              <a:ext uri="{FF2B5EF4-FFF2-40B4-BE49-F238E27FC236}">
                <a16:creationId xmlns:a16="http://schemas.microsoft.com/office/drawing/2014/main" id="{2B9B7890-3049-A440-BD85-91813C233A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913" y="740399"/>
            <a:ext cx="2030524" cy="1364258"/>
          </a:xfrm>
          <a:prstGeom prst="rect">
            <a:avLst/>
          </a:prstGeom>
        </p:spPr>
      </p:pic>
      <p:pic>
        <p:nvPicPr>
          <p:cNvPr id="25" name="Picture 24" descr="Map&#10;&#10;Description automatically generated">
            <a:extLst>
              <a:ext uri="{FF2B5EF4-FFF2-40B4-BE49-F238E27FC236}">
                <a16:creationId xmlns:a16="http://schemas.microsoft.com/office/drawing/2014/main" id="{AB253082-31CF-E54C-AD44-103EA7914A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913" y="2118996"/>
            <a:ext cx="2030524" cy="1364258"/>
          </a:xfrm>
          <a:prstGeom prst="rect">
            <a:avLst/>
          </a:prstGeom>
        </p:spPr>
      </p:pic>
      <p:pic>
        <p:nvPicPr>
          <p:cNvPr id="29" name="Picture 28" descr="A picture containing text, satellite, transport&#10;&#10;Description automatically generated">
            <a:extLst>
              <a:ext uri="{FF2B5EF4-FFF2-40B4-BE49-F238E27FC236}">
                <a16:creationId xmlns:a16="http://schemas.microsoft.com/office/drawing/2014/main" id="{26BD0E5B-1EA7-1B44-9D6D-B7441F1CA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164" y="870066"/>
            <a:ext cx="2439422" cy="1501183"/>
          </a:xfrm>
          <a:prstGeom prst="rect">
            <a:avLst/>
          </a:prstGeom>
        </p:spPr>
      </p:pic>
      <p:pic>
        <p:nvPicPr>
          <p:cNvPr id="31" name="Picture 30" descr="Graphical user interface&#10;&#10;Description automatically generated">
            <a:extLst>
              <a:ext uri="{FF2B5EF4-FFF2-40B4-BE49-F238E27FC236}">
                <a16:creationId xmlns:a16="http://schemas.microsoft.com/office/drawing/2014/main" id="{127B390F-7C31-C343-BCA5-2E3E2CBF20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023" y="3774993"/>
            <a:ext cx="1269860" cy="1189268"/>
          </a:xfrm>
          <a:prstGeom prst="rect">
            <a:avLst/>
          </a:prstGeom>
        </p:spPr>
      </p:pic>
      <p:pic>
        <p:nvPicPr>
          <p:cNvPr id="21" name="Immagine 20"/>
          <p:cNvPicPr/>
          <p:nvPr/>
        </p:nvPicPr>
        <p:blipFill>
          <a:blip r:embed="rId8"/>
          <a:stretch/>
        </p:blipFill>
        <p:spPr>
          <a:xfrm>
            <a:off x="6870270" y="4602709"/>
            <a:ext cx="1919272" cy="1409044"/>
          </a:xfrm>
          <a:prstGeom prst="rect">
            <a:avLst/>
          </a:prstGeom>
          <a:ln w="0">
            <a:noFill/>
          </a:ln>
        </p:spPr>
      </p:pic>
      <p:sp>
        <p:nvSpPr>
          <p:cNvPr id="24" name="CasellaDiTesto 23"/>
          <p:cNvSpPr txBox="1"/>
          <p:nvPr/>
        </p:nvSpPr>
        <p:spPr>
          <a:xfrm>
            <a:off x="4936347" y="4229967"/>
            <a:ext cx="3628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b="1" kern="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SHAREMED North Adriatic Geo Portal</a:t>
            </a:r>
            <a:endParaRPr kumimoji="0" lang="en-US" sz="1600" b="1" i="0" u="none" strike="noStrike" kern="0" cap="none" spc="0" normalizeH="0" baseline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314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0" y="30236"/>
            <a:ext cx="9144000" cy="790075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lvl="0" algn="ctr" eaLnBrk="1" hangingPunct="1">
              <a:buClr>
                <a:srgbClr val="000000"/>
              </a:buClr>
              <a:defRPr/>
            </a:pPr>
            <a:r>
              <a:rPr kumimoji="0" lang="en-US" altLang="it-IT" sz="1800" b="1" i="0" u="none" strike="noStrike" kern="1200" cap="none" spc="0" normalizeH="0" baseline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SHAREMED N</a:t>
            </a:r>
            <a:r>
              <a:rPr kumimoji="0" lang="en-US" altLang="it-IT" sz="1800" b="0" i="0" u="none" strike="noStrike" kern="1200" cap="none" spc="0" normalizeH="0" baseline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orthern </a:t>
            </a:r>
            <a:r>
              <a:rPr kumimoji="0" lang="en-US" altLang="it-IT" sz="1800" b="1" i="0" u="none" strike="noStrike" kern="1200" cap="none" spc="0" normalizeH="0" baseline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A</a:t>
            </a:r>
            <a:r>
              <a:rPr kumimoji="0" lang="en-US" altLang="it-IT" sz="1800" b="0" i="0" u="none" strike="noStrike" kern="1200" cap="none" spc="0" normalizeH="0" baseline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driatic – </a:t>
            </a:r>
            <a:r>
              <a:rPr lang="en-US" altLang="it-IT" sz="1800" dirty="0">
                <a:solidFill>
                  <a:srgbClr val="003399"/>
                </a:solidFill>
                <a:sym typeface="Arial"/>
              </a:rPr>
              <a:t>Study </a:t>
            </a:r>
            <a:r>
              <a:rPr kumimoji="0" lang="en-US" altLang="it-IT" sz="1800" b="0" i="0" u="none" strike="noStrike" kern="1200" cap="none" spc="0" normalizeH="0" baseline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Site</a:t>
            </a:r>
            <a:r>
              <a:rPr kumimoji="0" lang="en-US" altLang="it-IT" sz="1800" b="1" i="0" u="none" strike="noStrike" kern="1200" cap="none" spc="0" normalizeH="0" baseline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   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dirty="0" smtClean="0">
                <a:solidFill>
                  <a:srgbClr val="003399"/>
                </a:solidFill>
                <a:latin typeface="Arial"/>
                <a:sym typeface="Arial"/>
              </a:rPr>
              <a:t>WEB Portal</a:t>
            </a: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/>
              <a:ea typeface="+mj-ea"/>
              <a:cs typeface="+mj-cs"/>
              <a:sym typeface="Arial"/>
            </a:endParaRPr>
          </a:p>
        </p:txBody>
      </p:sp>
      <p:pic>
        <p:nvPicPr>
          <p:cNvPr id="22" name="Immagine 7">
            <a:extLst>
              <a:ext uri="{FF2B5EF4-FFF2-40B4-BE49-F238E27FC236}">
                <a16:creationId xmlns:a16="http://schemas.microsoft.com/office/drawing/2014/main" id="{516F7C91-8129-E344-BBA3-93BD010D9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14" y="168371"/>
            <a:ext cx="1796860" cy="38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0"/>
          <p:cNvSpPr txBox="1"/>
          <p:nvPr/>
        </p:nvSpPr>
        <p:spPr>
          <a:xfrm>
            <a:off x="2151475" y="866798"/>
            <a:ext cx="5569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/>
              </a:rPr>
              <a:t>https://sharemed-northadriatic-geoportal.ogs.it</a:t>
            </a:r>
            <a:r>
              <a:rPr lang="en-GB" dirty="0" smtClean="0">
                <a:hlinkClick r:id="rId3"/>
              </a:rPr>
              <a:t>/</a:t>
            </a:r>
            <a:endParaRPr lang="en-GB" dirty="0" smtClean="0"/>
          </a:p>
        </p:txBody>
      </p:sp>
      <p:pic>
        <p:nvPicPr>
          <p:cNvPr id="26" name="Immagin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8000" y="1656845"/>
            <a:ext cx="1624907" cy="1736733"/>
          </a:xfrm>
          <a:prstGeom prst="rect">
            <a:avLst/>
          </a:prstGeom>
        </p:spPr>
      </p:pic>
      <p:pic>
        <p:nvPicPr>
          <p:cNvPr id="27" name="Immagine 26"/>
          <p:cNvPicPr/>
          <p:nvPr/>
        </p:nvPicPr>
        <p:blipFill>
          <a:blip r:embed="rId5"/>
          <a:stretch/>
        </p:blipFill>
        <p:spPr>
          <a:xfrm>
            <a:off x="0" y="1282617"/>
            <a:ext cx="3249816" cy="1633045"/>
          </a:xfrm>
          <a:prstGeom prst="rect">
            <a:avLst/>
          </a:prstGeom>
          <a:ln w="0">
            <a:noFill/>
          </a:ln>
        </p:spPr>
      </p:pic>
      <p:pic>
        <p:nvPicPr>
          <p:cNvPr id="33" name="Immagin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4738" y="4078439"/>
            <a:ext cx="2616012" cy="1670510"/>
          </a:xfrm>
          <a:prstGeom prst="rect">
            <a:avLst/>
          </a:prstGeom>
        </p:spPr>
      </p:pic>
      <p:sp>
        <p:nvSpPr>
          <p:cNvPr id="34" name="Titolo 1"/>
          <p:cNvSpPr txBox="1">
            <a:spLocks/>
          </p:cNvSpPr>
          <p:nvPr/>
        </p:nvSpPr>
        <p:spPr>
          <a:xfrm>
            <a:off x="0" y="2915662"/>
            <a:ext cx="1445177" cy="31313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it-IT" sz="1400" dirty="0" smtClean="0">
                <a:solidFill>
                  <a:schemeClr val="accent1">
                    <a:lumMod val="75000"/>
                  </a:schemeClr>
                </a:solidFill>
              </a:rPr>
              <a:t>Real Time Data</a:t>
            </a:r>
          </a:p>
          <a:p>
            <a:pPr eaLnBrk="1" hangingPunct="1">
              <a:defRPr/>
            </a:pPr>
            <a:r>
              <a:rPr lang="it-IT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it-IT" sz="1800" dirty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it-IT" sz="1800" dirty="0">
                <a:solidFill>
                  <a:schemeClr val="accent1">
                    <a:lumMod val="75000"/>
                  </a:schemeClr>
                </a:solidFill>
              </a:rPr>
              <a:t>                    </a:t>
            </a:r>
            <a:endParaRPr lang="it-IT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defRPr/>
            </a:pPr>
            <a:endParaRPr lang="it-IT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5" name="Titolo 1"/>
          <p:cNvSpPr txBox="1">
            <a:spLocks/>
          </p:cNvSpPr>
          <p:nvPr/>
        </p:nvSpPr>
        <p:spPr>
          <a:xfrm>
            <a:off x="2404235" y="3657724"/>
            <a:ext cx="1850294" cy="31313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it-IT" sz="1400" dirty="0" smtClean="0">
                <a:solidFill>
                  <a:schemeClr val="accent1">
                    <a:lumMod val="75000"/>
                  </a:schemeClr>
                </a:solidFill>
              </a:rPr>
              <a:t>Surface </a:t>
            </a:r>
            <a:r>
              <a:rPr lang="it-IT" sz="1400" dirty="0" err="1" smtClean="0">
                <a:solidFill>
                  <a:schemeClr val="accent1">
                    <a:lumMod val="75000"/>
                  </a:schemeClr>
                </a:solidFill>
              </a:rPr>
              <a:t>Current</a:t>
            </a:r>
            <a:r>
              <a:rPr lang="it-IT" sz="1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1400" dirty="0" err="1" smtClean="0">
                <a:solidFill>
                  <a:schemeClr val="accent1">
                    <a:lumMod val="75000"/>
                  </a:schemeClr>
                </a:solidFill>
              </a:rPr>
              <a:t>Map</a:t>
            </a:r>
            <a:endParaRPr lang="it-IT" sz="1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it-IT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it-IT" sz="1800" dirty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it-IT" sz="1800" dirty="0">
                <a:solidFill>
                  <a:schemeClr val="accent1">
                    <a:lumMod val="75000"/>
                  </a:schemeClr>
                </a:solidFill>
              </a:rPr>
              <a:t>                    </a:t>
            </a:r>
            <a:endParaRPr lang="it-IT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defRPr/>
            </a:pPr>
            <a:endParaRPr lang="it-IT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6" name="Immagine 35"/>
          <p:cNvPicPr/>
          <p:nvPr/>
        </p:nvPicPr>
        <p:blipFill>
          <a:blip r:embed="rId7"/>
          <a:stretch/>
        </p:blipFill>
        <p:spPr>
          <a:xfrm>
            <a:off x="4416804" y="3501156"/>
            <a:ext cx="2599852" cy="1773587"/>
          </a:xfrm>
          <a:prstGeom prst="rect">
            <a:avLst/>
          </a:prstGeom>
          <a:ln w="0">
            <a:noFill/>
          </a:ln>
        </p:spPr>
      </p:pic>
      <p:sp>
        <p:nvSpPr>
          <p:cNvPr id="37" name="Titolo 1"/>
          <p:cNvSpPr txBox="1">
            <a:spLocks/>
          </p:cNvSpPr>
          <p:nvPr/>
        </p:nvSpPr>
        <p:spPr>
          <a:xfrm>
            <a:off x="4416804" y="5274743"/>
            <a:ext cx="1400439" cy="31313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it-IT" sz="1400" dirty="0" smtClean="0">
                <a:solidFill>
                  <a:schemeClr val="accent1">
                    <a:lumMod val="75000"/>
                  </a:schemeClr>
                </a:solidFill>
              </a:rPr>
              <a:t>Satellite </a:t>
            </a:r>
            <a:r>
              <a:rPr lang="it-IT" sz="1400" dirty="0" err="1" smtClean="0">
                <a:solidFill>
                  <a:schemeClr val="accent1">
                    <a:lumMod val="75000"/>
                  </a:schemeClr>
                </a:solidFill>
              </a:rPr>
              <a:t>Maps</a:t>
            </a:r>
            <a:endParaRPr lang="it-IT" sz="1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it-IT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it-IT" sz="1800" dirty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it-IT" sz="1800" dirty="0">
                <a:solidFill>
                  <a:schemeClr val="accent1">
                    <a:lumMod val="75000"/>
                  </a:schemeClr>
                </a:solidFill>
              </a:rPr>
              <a:t>                    </a:t>
            </a:r>
            <a:endParaRPr lang="it-IT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defRPr/>
            </a:pPr>
            <a:endParaRPr lang="it-IT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8" name="Titolo 1"/>
          <p:cNvSpPr txBox="1">
            <a:spLocks/>
          </p:cNvSpPr>
          <p:nvPr/>
        </p:nvSpPr>
        <p:spPr>
          <a:xfrm>
            <a:off x="6524854" y="5748949"/>
            <a:ext cx="1307890" cy="31313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it-IT" sz="1400" dirty="0" smtClean="0">
                <a:solidFill>
                  <a:schemeClr val="accent1">
                    <a:lumMod val="75000"/>
                  </a:schemeClr>
                </a:solidFill>
              </a:rPr>
              <a:t>Model </a:t>
            </a:r>
            <a:r>
              <a:rPr lang="it-IT" sz="1400" dirty="0" err="1" smtClean="0">
                <a:solidFill>
                  <a:schemeClr val="accent1">
                    <a:lumMod val="75000"/>
                  </a:schemeClr>
                </a:solidFill>
              </a:rPr>
              <a:t>Maps</a:t>
            </a:r>
            <a:endParaRPr lang="it-IT" sz="1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it-IT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it-IT" sz="1800" dirty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it-IT" sz="1800" dirty="0">
                <a:solidFill>
                  <a:schemeClr val="accent1">
                    <a:lumMod val="75000"/>
                  </a:schemeClr>
                </a:solidFill>
              </a:rPr>
              <a:t>                    </a:t>
            </a:r>
            <a:endParaRPr lang="it-IT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defRPr/>
            </a:pPr>
            <a:endParaRPr lang="it-IT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106" y="1914473"/>
            <a:ext cx="2608532" cy="171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8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 txBox="1">
            <a:spLocks/>
          </p:cNvSpPr>
          <p:nvPr/>
        </p:nvSpPr>
        <p:spPr>
          <a:xfrm>
            <a:off x="0" y="33970"/>
            <a:ext cx="9144000" cy="646044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lvl="0" algn="ctr" eaLnBrk="1" hangingPunct="1">
              <a:buClr>
                <a:srgbClr val="000000"/>
              </a:buClr>
              <a:defRPr/>
            </a:pPr>
            <a:r>
              <a:rPr kumimoji="0" lang="en-US" altLang="it-IT" sz="1800" b="1" i="0" u="none" strike="noStrike" kern="1200" cap="none" spc="0" normalizeH="0" baseline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SHAREMED N</a:t>
            </a:r>
            <a:r>
              <a:rPr kumimoji="0" lang="en-US" altLang="it-IT" sz="1800" b="0" i="0" u="none" strike="noStrike" kern="1200" cap="none" spc="0" normalizeH="0" baseline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orthern </a:t>
            </a:r>
            <a:r>
              <a:rPr kumimoji="0" lang="en-US" altLang="it-IT" sz="1800" b="1" i="0" u="none" strike="noStrike" kern="1200" cap="none" spc="0" normalizeH="0" baseline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A</a:t>
            </a:r>
            <a:r>
              <a:rPr kumimoji="0" lang="en-US" altLang="it-IT" sz="1800" b="0" i="0" u="none" strike="noStrike" kern="1200" cap="none" spc="0" normalizeH="0" baseline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driatic – </a:t>
            </a:r>
            <a:r>
              <a:rPr lang="en-US" altLang="it-IT" sz="1800" dirty="0">
                <a:solidFill>
                  <a:srgbClr val="003399"/>
                </a:solidFill>
                <a:latin typeface="Arial"/>
                <a:sym typeface="Arial"/>
              </a:rPr>
              <a:t>Study </a:t>
            </a:r>
            <a:r>
              <a:rPr kumimoji="0" lang="en-US" altLang="it-IT" sz="1800" b="0" i="0" u="none" strike="noStrike" kern="1200" cap="none" spc="0" normalizeH="0" baseline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Site</a:t>
            </a:r>
            <a:r>
              <a:rPr kumimoji="0" lang="en-US" altLang="it-IT" sz="1800" b="1" i="0" u="none" strike="noStrike" kern="1200" cap="none" spc="0" normalizeH="0" baseline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  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dirty="0" err="1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Nadr</a:t>
            </a:r>
            <a:r>
              <a:rPr kumimoji="0" lang="en-US" sz="1800" b="0" i="0" u="none" strike="noStrike" kern="1200" cap="none" spc="0" normalizeH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 High frequency radar array</a:t>
            </a: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/>
              <a:ea typeface="+mj-ea"/>
              <a:cs typeface="+mj-cs"/>
              <a:sym typeface="Arial"/>
            </a:endParaRPr>
          </a:p>
        </p:txBody>
      </p:sp>
      <p:pic>
        <p:nvPicPr>
          <p:cNvPr id="8" name="Immagin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14" y="168371"/>
            <a:ext cx="1796860" cy="38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553601" y="680014"/>
            <a:ext cx="57710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1" hangingPunct="1">
              <a:buClr>
                <a:srgbClr val="000000"/>
              </a:buClr>
              <a:defRPr/>
            </a:pPr>
            <a:r>
              <a:rPr lang="en-US" sz="1600" dirty="0" smtClean="0">
                <a:solidFill>
                  <a:srgbClr val="003399"/>
                </a:solidFill>
                <a:latin typeface="Arial"/>
                <a:sym typeface="Arial"/>
              </a:rPr>
              <a:t>A partnership between Italian and Slovenian research centers</a:t>
            </a:r>
            <a:endParaRPr lang="en-US" sz="1600" dirty="0">
              <a:solidFill>
                <a:srgbClr val="003399"/>
              </a:solidFill>
              <a:latin typeface="Arial"/>
              <a:sym typeface="Arial"/>
            </a:endParaRPr>
          </a:p>
        </p:txBody>
      </p:sp>
      <p:sp>
        <p:nvSpPr>
          <p:cNvPr id="9" name="Google Shape;309;p2"/>
          <p:cNvSpPr txBox="1">
            <a:spLocks/>
          </p:cNvSpPr>
          <p:nvPr/>
        </p:nvSpPr>
        <p:spPr bwMode="auto">
          <a:xfrm>
            <a:off x="4159064" y="1696173"/>
            <a:ext cx="4844400" cy="158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45700" rIns="91425" bIns="4570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indent="-27305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Verdana"/>
              <a:buChar char="•"/>
            </a:pPr>
            <a:r>
              <a:rPr lang="en-US" sz="16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24 MHz beam forming WERA system.</a:t>
            </a:r>
          </a:p>
          <a:p>
            <a:pPr indent="-273050" algn="just">
              <a:spcBef>
                <a:spcPts val="1000"/>
              </a:spcBef>
              <a:spcAft>
                <a:spcPts val="0"/>
              </a:spcAft>
              <a:buSzPts val="1700"/>
            </a:pPr>
            <a:r>
              <a:rPr lang="en-US" sz="16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Two radar sites as part of the partnership with NIB (SLO) and OGS (IT).</a:t>
            </a:r>
          </a:p>
          <a:p>
            <a:pPr indent="-273050" algn="just">
              <a:spcBef>
                <a:spcPts val="1000"/>
              </a:spcBef>
              <a:spcAft>
                <a:spcPts val="0"/>
              </a:spcAft>
              <a:buSzPts val="1700"/>
            </a:pPr>
            <a:r>
              <a:rPr lang="en-US" sz="16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Measures 2D sea surface currents and waves in the gulf of Trieste every 30 min (NTR).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4456142" y="3363780"/>
            <a:ext cx="4478712" cy="1977900"/>
            <a:chOff x="251628" y="3337872"/>
            <a:chExt cx="4478712" cy="1977900"/>
          </a:xfrm>
        </p:grpSpPr>
        <p:pic>
          <p:nvPicPr>
            <p:cNvPr id="10" name="Google Shape;317;p2"/>
            <p:cNvPicPr preferRelativeResize="0"/>
            <p:nvPr/>
          </p:nvPicPr>
          <p:blipFill rotWithShape="1">
            <a:blip r:embed="rId3">
              <a:alphaModFix/>
            </a:blip>
            <a:srcRect l="9140" t="37880"/>
            <a:stretch/>
          </p:blipFill>
          <p:spPr>
            <a:xfrm>
              <a:off x="251628" y="3401122"/>
              <a:ext cx="4253823" cy="18362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318;p2"/>
            <p:cNvSpPr/>
            <p:nvPr/>
          </p:nvSpPr>
          <p:spPr>
            <a:xfrm>
              <a:off x="251640" y="3337872"/>
              <a:ext cx="4478700" cy="19779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19;p2"/>
            <p:cNvSpPr txBox="1"/>
            <p:nvPr/>
          </p:nvSpPr>
          <p:spPr>
            <a:xfrm>
              <a:off x="2048840" y="3337872"/>
              <a:ext cx="25680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 dirty="0">
                  <a:solidFill>
                    <a:schemeClr val="dk2"/>
                  </a:solidFill>
                  <a:latin typeface="Verdana"/>
                  <a:ea typeface="Verdana"/>
                  <a:cs typeface="Verdana"/>
                  <a:sym typeface="Verdana"/>
                </a:rPr>
                <a:t>HFR TO SHAREMED GEOPORTAL DATA FLOW</a:t>
              </a:r>
              <a:endParaRPr sz="1000" dirty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pic>
        <p:nvPicPr>
          <p:cNvPr id="13" name="Google Shape;312;p2"/>
          <p:cNvPicPr preferRelativeResize="0"/>
          <p:nvPr/>
        </p:nvPicPr>
        <p:blipFill rotWithShape="1">
          <a:blip r:embed="rId4">
            <a:alphaModFix/>
          </a:blip>
          <a:srcRect b="5864"/>
          <a:stretch/>
        </p:blipFill>
        <p:spPr>
          <a:xfrm>
            <a:off x="209065" y="1696173"/>
            <a:ext cx="3949999" cy="339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20;p2"/>
          <p:cNvSpPr txBox="1"/>
          <p:nvPr/>
        </p:nvSpPr>
        <p:spPr>
          <a:xfrm>
            <a:off x="1146770" y="1141942"/>
            <a:ext cx="6492722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u="sng" dirty="0">
                <a:solidFill>
                  <a:srgbClr val="003399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SHAREMED </a:t>
            </a:r>
            <a:r>
              <a:rPr lang="en-GB" sz="1600" u="sng" dirty="0">
                <a:solidFill>
                  <a:srgbClr val="003399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GEOPORTAL</a:t>
            </a:r>
            <a:r>
              <a:rPr lang="en-GB" sz="1600" dirty="0">
                <a:solidFill>
                  <a:srgbClr val="003399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: </a:t>
            </a:r>
            <a:r>
              <a:rPr lang="en-GB" sz="1600" dirty="0">
                <a:solidFill>
                  <a:srgbClr val="003399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"/>
                  </a:ext>
                </a:extLst>
              </a:rPr>
              <a:t>HFR LAYER </a:t>
            </a:r>
            <a:r>
              <a:rPr lang="en-GB" sz="1600" dirty="0" smtClean="0">
                <a:solidFill>
                  <a:srgbClr val="003399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"/>
                  </a:ext>
                </a:extLst>
              </a:rPr>
              <a:t>VIEW  - </a:t>
            </a:r>
            <a:r>
              <a:rPr lang="en-GB" sz="1600" dirty="0" smtClean="0">
                <a:solidFill>
                  <a:srgbClr val="003399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"/>
                  </a:ext>
                </a:extLst>
              </a:rPr>
              <a:t>Example: Real time current map</a:t>
            </a:r>
            <a:endParaRPr sz="1600" dirty="0">
              <a:solidFill>
                <a:srgbClr val="003399"/>
              </a:solidFill>
              <a:latin typeface="Calibri" panose="020F0502020204030204" pitchFamily="34" charset="0"/>
              <a:ea typeface="Verdana"/>
              <a:cs typeface="Calibri" panose="020F0502020204030204" pitchFamily="34" charset="0"/>
              <a:sym typeface="Verdana"/>
            </a:endParaRPr>
          </a:p>
        </p:txBody>
      </p:sp>
      <p:pic>
        <p:nvPicPr>
          <p:cNvPr id="15" name="Google Shape;311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14777" y="5201398"/>
            <a:ext cx="1318438" cy="355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310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9065" y="5154995"/>
            <a:ext cx="1154136" cy="37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321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26761" y="5188059"/>
            <a:ext cx="1814351" cy="369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267" y="1487125"/>
            <a:ext cx="3956797" cy="20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72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 txBox="1">
            <a:spLocks/>
          </p:cNvSpPr>
          <p:nvPr/>
        </p:nvSpPr>
        <p:spPr>
          <a:xfrm>
            <a:off x="0" y="33970"/>
            <a:ext cx="9144000" cy="646044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lvl="0" algn="ctr" eaLnBrk="1" hangingPunct="1">
              <a:buClr>
                <a:srgbClr val="000000"/>
              </a:buClr>
              <a:defRPr/>
            </a:pPr>
            <a:r>
              <a:rPr kumimoji="0" lang="en-US" altLang="it-IT" sz="1800" b="1" i="0" u="none" strike="noStrike" kern="1200" cap="none" spc="0" normalizeH="0" baseline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SHAREMED N</a:t>
            </a:r>
            <a:r>
              <a:rPr kumimoji="0" lang="en-US" altLang="it-IT" sz="1800" b="0" i="0" u="none" strike="noStrike" kern="1200" cap="none" spc="0" normalizeH="0" baseline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orthern </a:t>
            </a:r>
            <a:r>
              <a:rPr kumimoji="0" lang="en-US" altLang="it-IT" sz="1800" b="1" i="0" u="none" strike="noStrike" kern="1200" cap="none" spc="0" normalizeH="0" baseline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A</a:t>
            </a:r>
            <a:r>
              <a:rPr kumimoji="0" lang="en-US" altLang="it-IT" sz="1800" b="0" i="0" u="none" strike="noStrike" kern="1200" cap="none" spc="0" normalizeH="0" baseline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driatic – </a:t>
            </a:r>
            <a:r>
              <a:rPr lang="en-US" altLang="it-IT" sz="1800" dirty="0">
                <a:solidFill>
                  <a:srgbClr val="003399"/>
                </a:solidFill>
                <a:latin typeface="Arial"/>
                <a:sym typeface="Arial"/>
              </a:rPr>
              <a:t>Study </a:t>
            </a:r>
            <a:r>
              <a:rPr kumimoji="0" lang="en-US" altLang="it-IT" sz="1800" b="0" i="0" u="none" strike="noStrike" kern="1200" cap="none" spc="0" normalizeH="0" baseline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Site</a:t>
            </a:r>
            <a:r>
              <a:rPr kumimoji="0" lang="en-US" altLang="it-IT" sz="1800" b="1" i="0" u="none" strike="noStrike" kern="1200" cap="none" spc="0" normalizeH="0" baseline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  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Satellite Data and Product</a:t>
            </a: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/>
              <a:ea typeface="+mj-ea"/>
              <a:cs typeface="+mj-cs"/>
              <a:sym typeface="Arial"/>
            </a:endParaRPr>
          </a:p>
        </p:txBody>
      </p:sp>
      <p:pic>
        <p:nvPicPr>
          <p:cNvPr id="8" name="Immagin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14" y="168371"/>
            <a:ext cx="1796860" cy="38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Google Shape;318;p2"/>
          <p:cNvSpPr/>
          <p:nvPr/>
        </p:nvSpPr>
        <p:spPr>
          <a:xfrm>
            <a:off x="4365550" y="2668528"/>
            <a:ext cx="4478700" cy="19779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319;p2"/>
          <p:cNvSpPr txBox="1"/>
          <p:nvPr/>
        </p:nvSpPr>
        <p:spPr>
          <a:xfrm>
            <a:off x="4572000" y="2668528"/>
            <a:ext cx="3964794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 smtClean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SATELLITE DATA </a:t>
            </a:r>
            <a:r>
              <a:rPr lang="en-GB" sz="1000" dirty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TO SHAREMED GEOPORTAL DATA FLOW</a:t>
            </a:r>
            <a:endParaRPr sz="1000" dirty="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Google Shape;320;p2"/>
          <p:cNvSpPr txBox="1"/>
          <p:nvPr/>
        </p:nvSpPr>
        <p:spPr>
          <a:xfrm>
            <a:off x="1087708" y="1053940"/>
            <a:ext cx="6876077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u="sng" dirty="0">
                <a:solidFill>
                  <a:srgbClr val="00206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SHAREMED </a:t>
            </a:r>
            <a:r>
              <a:rPr lang="en-GB" sz="1600" u="sng" dirty="0">
                <a:solidFill>
                  <a:srgbClr val="00206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GEOPORTAL</a:t>
            </a:r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: </a:t>
            </a:r>
            <a:r>
              <a:rPr lang="en-GB" sz="1600" dirty="0" smtClean="0">
                <a:solidFill>
                  <a:srgbClr val="00206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"/>
                  </a:ext>
                </a:extLst>
              </a:rPr>
              <a:t>Satellite data layer - </a:t>
            </a:r>
            <a:r>
              <a:rPr lang="it-IT" sz="1600" dirty="0" err="1" smtClean="0">
                <a:solidFill>
                  <a:srgbClr val="00206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Example</a:t>
            </a:r>
            <a:r>
              <a:rPr lang="it-IT" sz="1600" dirty="0" smtClean="0">
                <a:solidFill>
                  <a:srgbClr val="00206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: Sea </a:t>
            </a:r>
            <a:r>
              <a:rPr lang="it-IT" sz="1600" dirty="0" err="1" smtClean="0">
                <a:solidFill>
                  <a:srgbClr val="00206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surface</a:t>
            </a:r>
            <a:r>
              <a:rPr lang="it-IT" sz="1600" dirty="0" smtClean="0">
                <a:solidFill>
                  <a:srgbClr val="00206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 temperature</a:t>
            </a:r>
            <a:endParaRPr sz="1600" dirty="0">
              <a:solidFill>
                <a:srgbClr val="002060"/>
              </a:solidFill>
              <a:latin typeface="Calibri" panose="020F0502020204030204" pitchFamily="34" charset="0"/>
              <a:ea typeface="Verdana"/>
              <a:cs typeface="Calibri" panose="020F0502020204030204" pitchFamily="34" charset="0"/>
              <a:sym typeface="Verdana"/>
            </a:endParaRPr>
          </a:p>
        </p:txBody>
      </p:sp>
      <p:pic>
        <p:nvPicPr>
          <p:cNvPr id="18" name="Immagine 17"/>
          <p:cNvPicPr/>
          <p:nvPr/>
        </p:nvPicPr>
        <p:blipFill>
          <a:blip r:embed="rId3"/>
          <a:stretch/>
        </p:blipFill>
        <p:spPr>
          <a:xfrm>
            <a:off x="264691" y="1760029"/>
            <a:ext cx="3929852" cy="2886399"/>
          </a:xfrm>
          <a:prstGeom prst="rect">
            <a:avLst/>
          </a:prstGeom>
          <a:ln w="0">
            <a:noFill/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8183" y="2930900"/>
            <a:ext cx="2802440" cy="1636993"/>
          </a:xfrm>
          <a:prstGeom prst="rect">
            <a:avLst/>
          </a:prstGeom>
        </p:spPr>
      </p:pic>
      <p:sp>
        <p:nvSpPr>
          <p:cNvPr id="19" name="Rettangolo 18"/>
          <p:cNvSpPr/>
          <p:nvPr/>
        </p:nvSpPr>
        <p:spPr>
          <a:xfrm>
            <a:off x="224373" y="4752383"/>
            <a:ext cx="33800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Satellite </a:t>
            </a:r>
            <a:r>
              <a:rPr lang="it-IT" sz="1600" dirty="0" err="1" smtClean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maps</a:t>
            </a:r>
            <a:r>
              <a:rPr lang="it-IT" sz="1600" dirty="0" smtClean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it-IT" sz="1600" dirty="0" err="1" smtClean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updated</a:t>
            </a:r>
            <a:r>
              <a:rPr lang="it-IT" sz="1600" dirty="0" smtClean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once a </a:t>
            </a:r>
            <a:r>
              <a:rPr lang="it-IT" sz="1600" dirty="0" err="1" smtClean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</a:t>
            </a:r>
            <a:r>
              <a:rPr lang="it-IT" sz="1600" dirty="0" smtClean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it-IT" sz="160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70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 txBox="1">
            <a:spLocks/>
          </p:cNvSpPr>
          <p:nvPr/>
        </p:nvSpPr>
        <p:spPr>
          <a:xfrm>
            <a:off x="0" y="33970"/>
            <a:ext cx="9144000" cy="646044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lvl="0" algn="ctr" eaLnBrk="1" hangingPunct="1">
              <a:buClr>
                <a:srgbClr val="000000"/>
              </a:buClr>
              <a:defRPr/>
            </a:pPr>
            <a:r>
              <a:rPr kumimoji="0" lang="en-US" altLang="it-IT" sz="1800" b="1" i="0" u="none" strike="noStrike" kern="1200" cap="none" spc="0" normalizeH="0" baseline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SHAREMED N</a:t>
            </a:r>
            <a:r>
              <a:rPr kumimoji="0" lang="en-US" altLang="it-IT" sz="1800" b="0" i="0" u="none" strike="noStrike" kern="1200" cap="none" spc="0" normalizeH="0" baseline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orthern </a:t>
            </a:r>
            <a:r>
              <a:rPr kumimoji="0" lang="en-US" altLang="it-IT" sz="1800" b="1" i="0" u="none" strike="noStrike" kern="1200" cap="none" spc="0" normalizeH="0" baseline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A</a:t>
            </a:r>
            <a:r>
              <a:rPr kumimoji="0" lang="en-US" altLang="it-IT" sz="1800" b="0" i="0" u="none" strike="noStrike" kern="1200" cap="none" spc="0" normalizeH="0" baseline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driatic – </a:t>
            </a:r>
            <a:r>
              <a:rPr lang="en-US" altLang="it-IT" sz="1800" dirty="0">
                <a:solidFill>
                  <a:srgbClr val="003399"/>
                </a:solidFill>
                <a:latin typeface="Arial"/>
                <a:sym typeface="Arial"/>
              </a:rPr>
              <a:t>Study </a:t>
            </a:r>
            <a:r>
              <a:rPr kumimoji="0" lang="en-US" altLang="it-IT" sz="1800" b="0" i="0" u="none" strike="noStrike" kern="1200" cap="none" spc="0" normalizeH="0" baseline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Site</a:t>
            </a:r>
            <a:r>
              <a:rPr kumimoji="0" lang="en-US" altLang="it-IT" sz="1800" b="1" i="0" u="none" strike="noStrike" kern="1200" cap="none" spc="0" normalizeH="0" baseline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  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dirty="0" smtClean="0">
                <a:solidFill>
                  <a:srgbClr val="003399"/>
                </a:solidFill>
                <a:latin typeface="Arial"/>
                <a:sym typeface="Arial"/>
              </a:rPr>
              <a:t>Model</a:t>
            </a: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 Data and Product</a:t>
            </a: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/>
              <a:ea typeface="+mj-ea"/>
              <a:cs typeface="+mj-cs"/>
              <a:sym typeface="Arial"/>
            </a:endParaRPr>
          </a:p>
        </p:txBody>
      </p:sp>
      <p:pic>
        <p:nvPicPr>
          <p:cNvPr id="8" name="Immagin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14" y="168371"/>
            <a:ext cx="1796860" cy="38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Google Shape;318;p2"/>
          <p:cNvSpPr/>
          <p:nvPr/>
        </p:nvSpPr>
        <p:spPr>
          <a:xfrm>
            <a:off x="5057556" y="2303569"/>
            <a:ext cx="3756835" cy="1745629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319;p2"/>
          <p:cNvSpPr txBox="1"/>
          <p:nvPr/>
        </p:nvSpPr>
        <p:spPr>
          <a:xfrm>
            <a:off x="5206860" y="2302730"/>
            <a:ext cx="343131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 smtClean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MODEL </a:t>
            </a:r>
            <a:r>
              <a:rPr lang="en-GB" sz="1000" dirty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TO SHAREMED GEOPORTAL DATA FLOW</a:t>
            </a:r>
            <a:endParaRPr sz="1000" dirty="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Google Shape;320;p2"/>
          <p:cNvSpPr txBox="1"/>
          <p:nvPr/>
        </p:nvSpPr>
        <p:spPr>
          <a:xfrm>
            <a:off x="139313" y="918867"/>
            <a:ext cx="6771849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SHAREMED </a:t>
            </a:r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GEOPORTAL: </a:t>
            </a:r>
            <a:r>
              <a:rPr lang="en-GB" sz="1600" dirty="0" smtClean="0">
                <a:solidFill>
                  <a:srgbClr val="00206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"/>
                  </a:ext>
                </a:extLst>
              </a:rPr>
              <a:t>MODEL</a:t>
            </a:r>
            <a:r>
              <a:rPr lang="en-GB" sz="1600" dirty="0" smtClean="0">
                <a:solidFill>
                  <a:srgbClr val="00206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"/>
                  </a:ext>
                </a:extLst>
              </a:rPr>
              <a:t> </a:t>
            </a:r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"/>
                  </a:ext>
                </a:extLst>
              </a:rPr>
              <a:t>LAYER </a:t>
            </a:r>
            <a:r>
              <a:rPr lang="en-GB" sz="1600" dirty="0" smtClean="0">
                <a:solidFill>
                  <a:srgbClr val="00206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"/>
                  </a:ext>
                </a:extLst>
              </a:rPr>
              <a:t>VIEW – Example Potential Temperature</a:t>
            </a:r>
            <a:endParaRPr sz="1600" dirty="0">
              <a:solidFill>
                <a:srgbClr val="002060"/>
              </a:solidFill>
              <a:latin typeface="Calibri" panose="020F0502020204030204" pitchFamily="34" charset="0"/>
              <a:ea typeface="Verdana"/>
              <a:cs typeface="Calibri" panose="020F0502020204030204" pitchFamily="34" charset="0"/>
              <a:sym typeface="Verdana"/>
            </a:endParaRPr>
          </a:p>
        </p:txBody>
      </p:sp>
      <p:pic>
        <p:nvPicPr>
          <p:cNvPr id="18" name="Immagine 17"/>
          <p:cNvPicPr/>
          <p:nvPr/>
        </p:nvPicPr>
        <p:blipFill>
          <a:blip r:embed="rId3"/>
          <a:stretch/>
        </p:blipFill>
        <p:spPr>
          <a:xfrm>
            <a:off x="88066" y="1588578"/>
            <a:ext cx="4483934" cy="3014331"/>
          </a:xfrm>
          <a:prstGeom prst="rect">
            <a:avLst/>
          </a:prstGeom>
          <a:ln w="0">
            <a:noFill/>
          </a:ln>
        </p:spPr>
      </p:pic>
      <p:sp>
        <p:nvSpPr>
          <p:cNvPr id="19" name="Google Shape;320;p2"/>
          <p:cNvSpPr txBox="1"/>
          <p:nvPr/>
        </p:nvSpPr>
        <p:spPr>
          <a:xfrm>
            <a:off x="88066" y="4702286"/>
            <a:ext cx="4483934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solidFill>
                  <a:srgbClr val="003399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This layer </a:t>
            </a:r>
            <a:r>
              <a:rPr lang="en-GB" sz="1600" spc="-1" dirty="0">
                <a:solidFill>
                  <a:srgbClr val="003399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can be explored on time and depth </a:t>
            </a:r>
            <a:r>
              <a:rPr lang="en-GB" sz="1600" spc="-1" dirty="0" smtClean="0">
                <a:solidFill>
                  <a:srgbClr val="003399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axis.</a:t>
            </a:r>
            <a:endParaRPr lang="fr-FR" sz="1600" spc="-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7145" y="2641254"/>
            <a:ext cx="2268033" cy="1321635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39313" y="5133143"/>
            <a:ext cx="26142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 </a:t>
            </a:r>
            <a:r>
              <a:rPr lang="it-IT" sz="16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sz="16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updated</a:t>
            </a:r>
            <a:r>
              <a:rPr lang="it-IT" sz="16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once a </a:t>
            </a:r>
            <a:r>
              <a:rPr lang="it-IT" sz="1600" dirty="0" err="1" smtClean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</a:t>
            </a:r>
            <a:r>
              <a:rPr lang="it-IT" sz="1600" dirty="0" smtClean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it-IT" sz="160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82" y="1367783"/>
            <a:ext cx="4483934" cy="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4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 txBox="1">
            <a:spLocks/>
          </p:cNvSpPr>
          <p:nvPr/>
        </p:nvSpPr>
        <p:spPr>
          <a:xfrm>
            <a:off x="0" y="33970"/>
            <a:ext cx="9144000" cy="646044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lvl="0" algn="ctr" eaLnBrk="1" hangingPunct="1">
              <a:buClr>
                <a:srgbClr val="000000"/>
              </a:buClr>
              <a:defRPr/>
            </a:pPr>
            <a:r>
              <a:rPr kumimoji="0" lang="en-US" altLang="it-IT" sz="1800" b="1" i="0" u="none" strike="noStrike" kern="1200" cap="none" spc="0" normalizeH="0" baseline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SHAREMED N</a:t>
            </a:r>
            <a:r>
              <a:rPr kumimoji="0" lang="en-US" altLang="it-IT" sz="1800" b="0" i="0" u="none" strike="noStrike" kern="1200" cap="none" spc="0" normalizeH="0" baseline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orthern </a:t>
            </a:r>
            <a:r>
              <a:rPr kumimoji="0" lang="en-US" altLang="it-IT" sz="1800" b="1" i="0" u="none" strike="noStrike" kern="1200" cap="none" spc="0" normalizeH="0" baseline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A</a:t>
            </a:r>
            <a:r>
              <a:rPr kumimoji="0" lang="en-US" altLang="it-IT" sz="1800" b="0" i="0" u="none" strike="noStrike" kern="1200" cap="none" spc="0" normalizeH="0" baseline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driatic – </a:t>
            </a:r>
            <a:r>
              <a:rPr lang="en-US" altLang="it-IT" sz="1800" dirty="0">
                <a:solidFill>
                  <a:srgbClr val="003399"/>
                </a:solidFill>
                <a:latin typeface="Arial"/>
                <a:sym typeface="Arial"/>
              </a:rPr>
              <a:t>Study </a:t>
            </a:r>
            <a:r>
              <a:rPr kumimoji="0" lang="en-US" altLang="it-IT" sz="1800" b="0" i="0" u="none" strike="noStrike" kern="1200" cap="none" spc="0" normalizeH="0" baseline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Site</a:t>
            </a:r>
            <a:r>
              <a:rPr kumimoji="0" lang="en-US" altLang="it-IT" sz="1800" b="1" i="0" u="none" strike="noStrike" kern="1200" cap="none" spc="0" normalizeH="0" baseline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  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dirty="0" smtClean="0">
                <a:solidFill>
                  <a:srgbClr val="003399"/>
                </a:solidFill>
                <a:latin typeface="Arial"/>
                <a:sym typeface="Arial"/>
              </a:rPr>
              <a:t>Real Time</a:t>
            </a: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 Data</a:t>
            </a: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/>
              <a:ea typeface="+mj-ea"/>
              <a:cs typeface="+mj-cs"/>
              <a:sym typeface="Arial"/>
            </a:endParaRPr>
          </a:p>
        </p:txBody>
      </p:sp>
      <p:pic>
        <p:nvPicPr>
          <p:cNvPr id="8" name="Immagin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14" y="168371"/>
            <a:ext cx="1796860" cy="38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553601" y="680014"/>
            <a:ext cx="57710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1" hangingPunct="1">
              <a:buClr>
                <a:srgbClr val="000000"/>
              </a:buClr>
              <a:defRPr/>
            </a:pPr>
            <a:r>
              <a:rPr lang="en-US" sz="1600" dirty="0" smtClean="0">
                <a:solidFill>
                  <a:srgbClr val="003399"/>
                </a:solidFill>
                <a:latin typeface="Arial"/>
                <a:sym typeface="Arial"/>
              </a:rPr>
              <a:t>A partnership between Italian and Slovenian research centers</a:t>
            </a:r>
            <a:endParaRPr lang="en-US" sz="1600" dirty="0">
              <a:solidFill>
                <a:srgbClr val="003399"/>
              </a:solidFill>
              <a:latin typeface="Arial"/>
              <a:sym typeface="Arial"/>
            </a:endParaRPr>
          </a:p>
        </p:txBody>
      </p:sp>
      <p:sp>
        <p:nvSpPr>
          <p:cNvPr id="11" name="Google Shape;318;p2"/>
          <p:cNvSpPr/>
          <p:nvPr/>
        </p:nvSpPr>
        <p:spPr>
          <a:xfrm>
            <a:off x="4454619" y="1445243"/>
            <a:ext cx="4478700" cy="3945468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319;p2"/>
          <p:cNvSpPr txBox="1"/>
          <p:nvPr/>
        </p:nvSpPr>
        <p:spPr>
          <a:xfrm>
            <a:off x="4617649" y="1470126"/>
            <a:ext cx="401610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 smtClean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REAL TIMA DATA </a:t>
            </a:r>
            <a:r>
              <a:rPr lang="en-GB" sz="1000" dirty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TO SHAREMED GEOPORTAL DATA FLOW</a:t>
            </a:r>
            <a:endParaRPr sz="1000" dirty="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Google Shape;320;p2"/>
          <p:cNvSpPr txBox="1"/>
          <p:nvPr/>
        </p:nvSpPr>
        <p:spPr>
          <a:xfrm>
            <a:off x="139314" y="1028716"/>
            <a:ext cx="7882951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SHAREMED </a:t>
            </a:r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GEOPORTAL: </a:t>
            </a:r>
            <a:r>
              <a:rPr lang="en-GB" sz="1600" dirty="0" smtClean="0">
                <a:solidFill>
                  <a:srgbClr val="00206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NEAR </a:t>
            </a:r>
            <a:r>
              <a:rPr lang="en-GB" sz="1600" dirty="0" smtClean="0">
                <a:solidFill>
                  <a:srgbClr val="00206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"/>
                  </a:ext>
                </a:extLst>
              </a:rPr>
              <a:t>REAL TIME LAYER VIEW – Example: Sea </a:t>
            </a:r>
            <a:r>
              <a:rPr lang="en-GB" sz="1600" dirty="0" err="1" smtClean="0">
                <a:solidFill>
                  <a:srgbClr val="00206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"/>
                  </a:ext>
                </a:extLst>
              </a:rPr>
              <a:t>Temperture</a:t>
            </a:r>
            <a:r>
              <a:rPr lang="en-GB" sz="1600" dirty="0" smtClean="0">
                <a:solidFill>
                  <a:srgbClr val="00206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"/>
                  </a:ext>
                </a:extLst>
              </a:rPr>
              <a:t> @ - 1,5m </a:t>
            </a:r>
            <a:endParaRPr sz="1600" dirty="0">
              <a:solidFill>
                <a:srgbClr val="002060"/>
              </a:solidFill>
              <a:latin typeface="Calibri" panose="020F0502020204030204" pitchFamily="34" charset="0"/>
              <a:ea typeface="Verdana"/>
              <a:cs typeface="Calibri" panose="020F0502020204030204" pitchFamily="34" charset="0"/>
              <a:sym typeface="Verdana"/>
            </a:endParaRPr>
          </a:p>
        </p:txBody>
      </p:sp>
      <p:pic>
        <p:nvPicPr>
          <p:cNvPr id="15" name="Google Shape;3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0735" y="5496128"/>
            <a:ext cx="1318438" cy="355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310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6054" y="5487481"/>
            <a:ext cx="1154136" cy="37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321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80263" y="5487481"/>
            <a:ext cx="1928633" cy="433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1093" y="1783767"/>
            <a:ext cx="2860211" cy="346256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08516" y="4011215"/>
            <a:ext cx="29177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srgbClr val="003399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Data are uploaded every 30’.</a:t>
            </a:r>
            <a:endParaRPr lang="fr-FR" spc="-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magine 17"/>
          <p:cNvPicPr/>
          <p:nvPr/>
        </p:nvPicPr>
        <p:blipFill>
          <a:blip r:embed="rId7"/>
          <a:stretch/>
        </p:blipFill>
        <p:spPr>
          <a:xfrm>
            <a:off x="274995" y="1577104"/>
            <a:ext cx="3814083" cy="2434111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18595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_med">
  <a:themeElements>
    <a:clrScheme name="Thème Office 13">
      <a:dk1>
        <a:srgbClr val="808080"/>
      </a:dk1>
      <a:lt1>
        <a:srgbClr val="FFFFFF"/>
      </a:lt1>
      <a:dk2>
        <a:srgbClr val="008BD2"/>
      </a:dk2>
      <a:lt2>
        <a:srgbClr val="808080"/>
      </a:lt2>
      <a:accent1>
        <a:srgbClr val="008BD2"/>
      </a:accent1>
      <a:accent2>
        <a:srgbClr val="FFDD00"/>
      </a:accent2>
      <a:accent3>
        <a:srgbClr val="FFFFFF"/>
      </a:accent3>
      <a:accent4>
        <a:srgbClr val="6C6C6C"/>
      </a:accent4>
      <a:accent5>
        <a:srgbClr val="AAC4E5"/>
      </a:accent5>
      <a:accent6>
        <a:srgbClr val="E7C800"/>
      </a:accent6>
      <a:hlink>
        <a:srgbClr val="C0A686"/>
      </a:hlink>
      <a:folHlink>
        <a:srgbClr val="164194"/>
      </a:folHlink>
    </a:clrScheme>
    <a:fontScheme name="Personnalisé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13">
        <a:dk1>
          <a:srgbClr val="808080"/>
        </a:dk1>
        <a:lt1>
          <a:srgbClr val="FFFFFF"/>
        </a:lt1>
        <a:dk2>
          <a:srgbClr val="008BD2"/>
        </a:dk2>
        <a:lt2>
          <a:srgbClr val="808080"/>
        </a:lt2>
        <a:accent1>
          <a:srgbClr val="008BD2"/>
        </a:accent1>
        <a:accent2>
          <a:srgbClr val="FFDD00"/>
        </a:accent2>
        <a:accent3>
          <a:srgbClr val="FFFFFF"/>
        </a:accent3>
        <a:accent4>
          <a:srgbClr val="6C6C6C"/>
        </a:accent4>
        <a:accent5>
          <a:srgbClr val="AAC4E5"/>
        </a:accent5>
        <a:accent6>
          <a:srgbClr val="E7C800"/>
        </a:accent6>
        <a:hlink>
          <a:srgbClr val="C0A686"/>
        </a:hlink>
        <a:folHlink>
          <a:srgbClr val="1641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blank_med">
  <a:themeElements>
    <a:clrScheme name="Thème Office 13">
      <a:dk1>
        <a:srgbClr val="808080"/>
      </a:dk1>
      <a:lt1>
        <a:srgbClr val="FFFFFF"/>
      </a:lt1>
      <a:dk2>
        <a:srgbClr val="008BD2"/>
      </a:dk2>
      <a:lt2>
        <a:srgbClr val="808080"/>
      </a:lt2>
      <a:accent1>
        <a:srgbClr val="008BD2"/>
      </a:accent1>
      <a:accent2>
        <a:srgbClr val="FFDD00"/>
      </a:accent2>
      <a:accent3>
        <a:srgbClr val="FFFFFF"/>
      </a:accent3>
      <a:accent4>
        <a:srgbClr val="6C6C6C"/>
      </a:accent4>
      <a:accent5>
        <a:srgbClr val="AAC4E5"/>
      </a:accent5>
      <a:accent6>
        <a:srgbClr val="E7C800"/>
      </a:accent6>
      <a:hlink>
        <a:srgbClr val="C0A686"/>
      </a:hlink>
      <a:folHlink>
        <a:srgbClr val="1641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BFAC5883AB53408667FA64F8FCB369" ma:contentTypeVersion="9" ma:contentTypeDescription="Crée un document." ma:contentTypeScope="" ma:versionID="8ced14153ff6862710a7aa4aa8238e2f">
  <xsd:schema xmlns:xsd="http://www.w3.org/2001/XMLSchema" xmlns:xs="http://www.w3.org/2001/XMLSchema" xmlns:p="http://schemas.microsoft.com/office/2006/metadata/properties" xmlns:ns2="863fb998-5446-4bc0-9a48-9a3cc3d17cfa" xmlns:ns3="87d3e124-3edb-4f6a-ad50-719d918c664a" targetNamespace="http://schemas.microsoft.com/office/2006/metadata/properties" ma:root="true" ma:fieldsID="9c34975dcab9426007757c61e8924ed7" ns2:_="" ns3:_="">
    <xsd:import namespace="863fb998-5446-4bc0-9a48-9a3cc3d17cfa"/>
    <xsd:import namespace="87d3e124-3edb-4f6a-ad50-719d918c66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3fb998-5446-4bc0-9a48-9a3cc3d17c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d3e124-3edb-4f6a-ad50-719d918c664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A9D2C93-92C0-45CA-B340-EFE5D423375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E771F64-8386-484A-85E7-2D8167B9098F}">
  <ds:schemaRefs>
    <ds:schemaRef ds:uri="http://schemas.microsoft.com/office/2006/documentManagement/types"/>
    <ds:schemaRef ds:uri="http://schemas.microsoft.com/office/2006/metadata/properties"/>
    <ds:schemaRef ds:uri="863fb998-5446-4bc0-9a48-9a3cc3d17cfa"/>
    <ds:schemaRef ds:uri="http://purl.org/dc/elements/1.1/"/>
    <ds:schemaRef ds:uri="http://purl.org/dc/dcmitype/"/>
    <ds:schemaRef ds:uri="87d3e124-3edb-4f6a-ad50-719d918c664a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9CF173C-67EE-47A2-8764-7A06802861EC}">
  <ds:schemaRefs>
    <ds:schemaRef ds:uri="863fb998-5446-4bc0-9a48-9a3cc3d17cfa"/>
    <ds:schemaRef ds:uri="87d3e124-3edb-4f6a-ad50-719d918c664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blank_med</Template>
  <TotalTime>73872</TotalTime>
  <Words>530</Words>
  <Application>Microsoft Office PowerPoint</Application>
  <PresentationFormat>Presentazione su schermo (4:3)</PresentationFormat>
  <Paragraphs>81</Paragraphs>
  <Slides>10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5</vt:i4>
      </vt:variant>
      <vt:variant>
        <vt:lpstr>Titoli diapositive</vt:lpstr>
      </vt:variant>
      <vt:variant>
        <vt:i4>10</vt:i4>
      </vt:variant>
    </vt:vector>
  </HeadingPairs>
  <TitlesOfParts>
    <vt:vector size="24" baseType="lpstr">
      <vt:lpstr>ＭＳ Ｐゴシック</vt:lpstr>
      <vt:lpstr>ＭＳ Ｐゴシック</vt:lpstr>
      <vt:lpstr>Arial</vt:lpstr>
      <vt:lpstr>Calibri</vt:lpstr>
      <vt:lpstr>Calibri Light</vt:lpstr>
      <vt:lpstr>Montserrat</vt:lpstr>
      <vt:lpstr>Montserrat Hairline</vt:lpstr>
      <vt:lpstr>Times New Roman</vt:lpstr>
      <vt:lpstr>Verdana</vt:lpstr>
      <vt:lpstr>blank_med</vt:lpstr>
      <vt:lpstr>2_Conception personnalisée</vt:lpstr>
      <vt:lpstr>1_Conception personnalisée</vt:lpstr>
      <vt:lpstr>Conception personnalisée</vt:lpstr>
      <vt:lpstr>1_blank_med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CR PACA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Power Point Sous-titre</dc:title>
  <dc:creator>Mélanie PHAN</dc:creator>
  <cp:lastModifiedBy>Fabio Brunetti</cp:lastModifiedBy>
  <cp:revision>234</cp:revision>
  <cp:lastPrinted>2022-09-12T22:38:29Z</cp:lastPrinted>
  <dcterms:created xsi:type="dcterms:W3CDTF">2012-02-17T13:58:30Z</dcterms:created>
  <dcterms:modified xsi:type="dcterms:W3CDTF">2022-09-13T12:39:49Z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0x010100A1BFAC5883AB53408667FA64F8FCB369</vt:lpwstr>
  </property>
</Properties>
</file>